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4"/>
  </p:sldMasterIdLst>
  <p:notesMasterIdLst>
    <p:notesMasterId r:id="rId53"/>
  </p:notesMasterIdLst>
  <p:sldIdLst>
    <p:sldId id="256" r:id="rId5"/>
    <p:sldId id="310" r:id="rId6"/>
    <p:sldId id="358" r:id="rId7"/>
    <p:sldId id="359" r:id="rId8"/>
    <p:sldId id="309" r:id="rId9"/>
    <p:sldId id="313" r:id="rId10"/>
    <p:sldId id="315" r:id="rId11"/>
    <p:sldId id="317" r:id="rId12"/>
    <p:sldId id="319" r:id="rId13"/>
    <p:sldId id="320" r:id="rId14"/>
    <p:sldId id="321" r:id="rId15"/>
    <p:sldId id="322" r:id="rId16"/>
    <p:sldId id="323" r:id="rId17"/>
    <p:sldId id="318" r:id="rId18"/>
    <p:sldId id="324" r:id="rId19"/>
    <p:sldId id="325" r:id="rId20"/>
    <p:sldId id="326" r:id="rId21"/>
    <p:sldId id="327" r:id="rId22"/>
    <p:sldId id="328" r:id="rId23"/>
    <p:sldId id="329" r:id="rId24"/>
    <p:sldId id="330" r:id="rId25"/>
    <p:sldId id="331" r:id="rId26"/>
    <p:sldId id="332" r:id="rId27"/>
    <p:sldId id="333" r:id="rId28"/>
    <p:sldId id="334" r:id="rId29"/>
    <p:sldId id="335" r:id="rId30"/>
    <p:sldId id="336" r:id="rId31"/>
    <p:sldId id="337" r:id="rId32"/>
    <p:sldId id="338" r:id="rId33"/>
    <p:sldId id="339" r:id="rId34"/>
    <p:sldId id="340" r:id="rId35"/>
    <p:sldId id="341" r:id="rId36"/>
    <p:sldId id="342" r:id="rId37"/>
    <p:sldId id="343" r:id="rId38"/>
    <p:sldId id="344" r:id="rId39"/>
    <p:sldId id="345" r:id="rId40"/>
    <p:sldId id="346" r:id="rId41"/>
    <p:sldId id="347" r:id="rId42"/>
    <p:sldId id="348" r:id="rId43"/>
    <p:sldId id="349" r:id="rId44"/>
    <p:sldId id="350" r:id="rId45"/>
    <p:sldId id="351" r:id="rId46"/>
    <p:sldId id="352" r:id="rId47"/>
    <p:sldId id="353" r:id="rId48"/>
    <p:sldId id="354" r:id="rId49"/>
    <p:sldId id="355" r:id="rId50"/>
    <p:sldId id="356" r:id="rId51"/>
    <p:sldId id="357" r:id="rId5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25" userDrawn="1">
          <p15:clr>
            <a:srgbClr val="A4A3A4"/>
          </p15:clr>
        </p15:guide>
        <p15:guide id="7" pos="300" userDrawn="1">
          <p15:clr>
            <a:srgbClr val="A4A3A4"/>
          </p15:clr>
        </p15:guide>
        <p15:guide id="10" pos="40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38E"/>
    <a:srgbClr val="183C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75" autoAdjust="0"/>
    <p:restoredTop sz="94673" autoAdjust="0"/>
  </p:normalViewPr>
  <p:slideViewPr>
    <p:cSldViewPr snapToGrid="0">
      <p:cViewPr>
        <p:scale>
          <a:sx n="150" d="100"/>
          <a:sy n="150" d="100"/>
        </p:scale>
        <p:origin x="1686" y="-2928"/>
      </p:cViewPr>
      <p:guideLst>
        <p:guide orient="horz" pos="625"/>
        <p:guide pos="300"/>
        <p:guide pos="4020"/>
      </p:guideLst>
    </p:cSldViewPr>
  </p:slideViewPr>
  <p:outlineViewPr>
    <p:cViewPr>
      <p:scale>
        <a:sx n="33" d="100"/>
        <a:sy n="33" d="100"/>
      </p:scale>
      <p:origin x="0" y="-2454"/>
    </p:cViewPr>
  </p:outlineViewPr>
  <p:notesTextViewPr>
    <p:cViewPr>
      <p:scale>
        <a:sx n="3" d="2"/>
        <a:sy n="3" d="2"/>
      </p:scale>
      <p:origin x="0" y="0"/>
    </p:cViewPr>
  </p:notesTextViewPr>
  <p:sorterViewPr>
    <p:cViewPr>
      <p:scale>
        <a:sx n="100" d="100"/>
        <a:sy n="100" d="100"/>
      </p:scale>
      <p:origin x="0" y="-775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5D6946-C457-47A4-9DAD-6B91AC0FA631}" type="datetimeFigureOut">
              <a:rPr lang="pt-BR" smtClean="0"/>
              <a:t>05/05/2026</a:t>
            </a:fld>
            <a:endParaRPr lang="pt-BR"/>
          </a:p>
        </p:txBody>
      </p:sp>
      <p:sp>
        <p:nvSpPr>
          <p:cNvPr id="4" name="Espaço Reservado para Imagem de Sli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CD52A5-5D71-4043-AC46-78321624C9CD}" type="slidenum">
              <a:rPr lang="pt-BR" smtClean="0"/>
              <a:t>‹nº›</a:t>
            </a:fld>
            <a:endParaRPr lang="pt-BR"/>
          </a:p>
        </p:txBody>
      </p:sp>
    </p:spTree>
    <p:extLst>
      <p:ext uri="{BB962C8B-B14F-4D97-AF65-F5344CB8AC3E}">
        <p14:creationId xmlns:p14="http://schemas.microsoft.com/office/powerpoint/2010/main" val="2522395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pt-BR"/>
              <a:t>Clique para editar o título Mestre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67420468-A2FB-4AAF-B816-5017FD0F0693}" type="datetimeFigureOut">
              <a:rPr lang="pt-BR" smtClean="0"/>
              <a:t>05/05/2026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EF2DF6D-2924-4CE7-943E-7C5480567557}" type="slidenum">
              <a:rPr lang="pt-BR" smtClean="0"/>
              <a:t>‹nº›</a:t>
            </a:fld>
            <a:endParaRPr lang="pt-BR"/>
          </a:p>
        </p:txBody>
      </p:sp>
    </p:spTree>
    <p:extLst>
      <p:ext uri="{BB962C8B-B14F-4D97-AF65-F5344CB8AC3E}">
        <p14:creationId xmlns:p14="http://schemas.microsoft.com/office/powerpoint/2010/main" val="1128649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yout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7243ED-8D40-2508-2E96-DD3E3D553F6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08AF8E1B-CFFE-066C-5492-067861A66F09}"/>
              </a:ext>
            </a:extLst>
          </p:cNvPr>
          <p:cNvSpPr>
            <a:spLocks noGrp="1"/>
          </p:cNvSpPr>
          <p:nvPr>
            <p:ph type="dt" sz="half" idx="10"/>
          </p:nvPr>
        </p:nvSpPr>
        <p:spPr/>
        <p:txBody>
          <a:bodyPr/>
          <a:lstStyle/>
          <a:p>
            <a:fld id="{67420468-A2FB-4AAF-B816-5017FD0F0693}" type="datetimeFigureOut">
              <a:rPr lang="pt-BR" smtClean="0"/>
              <a:t>05/05/2026</a:t>
            </a:fld>
            <a:endParaRPr lang="pt-BR"/>
          </a:p>
        </p:txBody>
      </p:sp>
      <p:sp>
        <p:nvSpPr>
          <p:cNvPr id="4" name="Espaço Reservado para Rodapé 3">
            <a:extLst>
              <a:ext uri="{FF2B5EF4-FFF2-40B4-BE49-F238E27FC236}">
                <a16:creationId xmlns:a16="http://schemas.microsoft.com/office/drawing/2014/main" id="{80AAFD70-60FA-EC69-D08B-43B9B1CEF1B1}"/>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165BAB7B-C18A-B8E5-5B70-BBAE4BB18B80}"/>
              </a:ext>
            </a:extLst>
          </p:cNvPr>
          <p:cNvSpPr>
            <a:spLocks noGrp="1"/>
          </p:cNvSpPr>
          <p:nvPr>
            <p:ph type="sldNum" sz="quarter" idx="12"/>
          </p:nvPr>
        </p:nvSpPr>
        <p:spPr/>
        <p:txBody>
          <a:bodyPr/>
          <a:lstStyle/>
          <a:p>
            <a:fld id="{4EF2DF6D-2924-4CE7-943E-7C5480567557}" type="slidenum">
              <a:rPr lang="pt-BR" smtClean="0"/>
              <a:t>‹nº›</a:t>
            </a:fld>
            <a:endParaRPr lang="pt-BR"/>
          </a:p>
        </p:txBody>
      </p:sp>
    </p:spTree>
    <p:extLst>
      <p:ext uri="{BB962C8B-B14F-4D97-AF65-F5344CB8AC3E}">
        <p14:creationId xmlns:p14="http://schemas.microsoft.com/office/powerpoint/2010/main" val="1033836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67420468-A2FB-4AAF-B816-5017FD0F0693}" type="datetimeFigureOut">
              <a:rPr lang="pt-BR" smtClean="0"/>
              <a:t>05/05/2026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EF2DF6D-2924-4CE7-943E-7C5480567557}" type="slidenum">
              <a:rPr lang="pt-BR" smtClean="0"/>
              <a:t>‹nº›</a:t>
            </a:fld>
            <a:endParaRPr lang="pt-BR"/>
          </a:p>
        </p:txBody>
      </p:sp>
    </p:spTree>
    <p:extLst>
      <p:ext uri="{BB962C8B-B14F-4D97-AF65-F5344CB8AC3E}">
        <p14:creationId xmlns:p14="http://schemas.microsoft.com/office/powerpoint/2010/main" val="2000093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abeçalho da Seção">
    <p:spTree>
      <p:nvGrpSpPr>
        <p:cNvPr id="1" name=""/>
        <p:cNvGrpSpPr/>
        <p:nvPr/>
      </p:nvGrpSpPr>
      <p:grpSpPr>
        <a:xfrm>
          <a:off x="0" y="0"/>
          <a:ext cx="0" cy="0"/>
          <a:chOff x="0" y="0"/>
          <a:chExt cx="0" cy="0"/>
        </a:xfrm>
      </p:grpSpPr>
      <p:pic>
        <p:nvPicPr>
          <p:cNvPr id="8" name="Imagem 7" descr="Forma, Círculo">
            <a:extLst>
              <a:ext uri="{FF2B5EF4-FFF2-40B4-BE49-F238E27FC236}">
                <a16:creationId xmlns:a16="http://schemas.microsoft.com/office/drawing/2014/main" id="{419937C7-8904-7793-1A80-76BD92D82D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Tree>
    <p:extLst>
      <p:ext uri="{BB962C8B-B14F-4D97-AF65-F5344CB8AC3E}">
        <p14:creationId xmlns:p14="http://schemas.microsoft.com/office/powerpoint/2010/main" val="2503940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67420468-A2FB-4AAF-B816-5017FD0F0693}" type="datetimeFigureOut">
              <a:rPr lang="pt-BR" smtClean="0"/>
              <a:t>05/05/2026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EF2DF6D-2924-4CE7-943E-7C5480567557}" type="slidenum">
              <a:rPr lang="pt-BR" smtClean="0"/>
              <a:t>‹nº›</a:t>
            </a:fld>
            <a:endParaRPr lang="pt-BR"/>
          </a:p>
        </p:txBody>
      </p:sp>
    </p:spTree>
    <p:extLst>
      <p:ext uri="{BB962C8B-B14F-4D97-AF65-F5344CB8AC3E}">
        <p14:creationId xmlns:p14="http://schemas.microsoft.com/office/powerpoint/2010/main" val="463919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4" name="Content Placeholder 3"/>
          <p:cNvSpPr>
            <a:spLocks noGrp="1"/>
          </p:cNvSpPr>
          <p:nvPr>
            <p:ph sz="half" idx="2"/>
          </p:nvPr>
        </p:nvSpPr>
        <p:spPr>
          <a:xfrm>
            <a:off x="472381" y="3618442"/>
            <a:ext cx="2901255" cy="5322183"/>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6" name="Content Placeholder 5"/>
          <p:cNvSpPr>
            <a:spLocks noGrp="1"/>
          </p:cNvSpPr>
          <p:nvPr>
            <p:ph sz="quarter" idx="4"/>
          </p:nvPr>
        </p:nvSpPr>
        <p:spPr>
          <a:xfrm>
            <a:off x="3471863" y="3618442"/>
            <a:ext cx="2915543" cy="5322183"/>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67420468-A2FB-4AAF-B816-5017FD0F0693}" type="datetimeFigureOut">
              <a:rPr lang="pt-BR" smtClean="0"/>
              <a:t>05/05/2026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4EF2DF6D-2924-4CE7-943E-7C5480567557}" type="slidenum">
              <a:rPr lang="pt-BR" smtClean="0"/>
              <a:t>‹nº›</a:t>
            </a:fld>
            <a:endParaRPr lang="pt-BR"/>
          </a:p>
        </p:txBody>
      </p:sp>
    </p:spTree>
    <p:extLst>
      <p:ext uri="{BB962C8B-B14F-4D97-AF65-F5344CB8AC3E}">
        <p14:creationId xmlns:p14="http://schemas.microsoft.com/office/powerpoint/2010/main" val="2054211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67420468-A2FB-4AAF-B816-5017FD0F0693}" type="datetimeFigureOut">
              <a:rPr lang="pt-BR" smtClean="0"/>
              <a:t>05/05/2026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4EF2DF6D-2924-4CE7-943E-7C5480567557}" type="slidenum">
              <a:rPr lang="pt-BR" smtClean="0"/>
              <a:t>‹nº›</a:t>
            </a:fld>
            <a:endParaRPr lang="pt-BR"/>
          </a:p>
        </p:txBody>
      </p:sp>
    </p:spTree>
    <p:extLst>
      <p:ext uri="{BB962C8B-B14F-4D97-AF65-F5344CB8AC3E}">
        <p14:creationId xmlns:p14="http://schemas.microsoft.com/office/powerpoint/2010/main" val="375747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420468-A2FB-4AAF-B816-5017FD0F0693}" type="datetimeFigureOut">
              <a:rPr lang="pt-BR" smtClean="0"/>
              <a:t>05/05/2026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4EF2DF6D-2924-4CE7-943E-7C5480567557}" type="slidenum">
              <a:rPr lang="pt-BR" smtClean="0"/>
              <a:t>‹nº›</a:t>
            </a:fld>
            <a:endParaRPr lang="pt-BR"/>
          </a:p>
        </p:txBody>
      </p:sp>
    </p:spTree>
    <p:extLst>
      <p:ext uri="{BB962C8B-B14F-4D97-AF65-F5344CB8AC3E}">
        <p14:creationId xmlns:p14="http://schemas.microsoft.com/office/powerpoint/2010/main" val="2648734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pt-BR"/>
              <a:t>Clique para editar o título Mestre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67420468-A2FB-4AAF-B816-5017FD0F0693}" type="datetimeFigureOut">
              <a:rPr lang="pt-BR" smtClean="0"/>
              <a:t>05/05/2026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EF2DF6D-2924-4CE7-943E-7C5480567557}" type="slidenum">
              <a:rPr lang="pt-BR" smtClean="0"/>
              <a:t>‹nº›</a:t>
            </a:fld>
            <a:endParaRPr lang="pt-BR"/>
          </a:p>
        </p:txBody>
      </p:sp>
    </p:spTree>
    <p:extLst>
      <p:ext uri="{BB962C8B-B14F-4D97-AF65-F5344CB8AC3E}">
        <p14:creationId xmlns:p14="http://schemas.microsoft.com/office/powerpoint/2010/main" val="4234789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a:t>Clique no ícone para adicionar uma imagem</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67420468-A2FB-4AAF-B816-5017FD0F0693}" type="datetimeFigureOut">
              <a:rPr lang="pt-BR" smtClean="0"/>
              <a:t>05/05/2026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EF2DF6D-2924-4CE7-943E-7C5480567557}" type="slidenum">
              <a:rPr lang="pt-BR" smtClean="0"/>
              <a:t>‹nº›</a:t>
            </a:fld>
            <a:endParaRPr lang="pt-BR"/>
          </a:p>
        </p:txBody>
      </p:sp>
    </p:spTree>
    <p:extLst>
      <p:ext uri="{BB962C8B-B14F-4D97-AF65-F5344CB8AC3E}">
        <p14:creationId xmlns:p14="http://schemas.microsoft.com/office/powerpoint/2010/main" val="2411098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67420468-A2FB-4AAF-B816-5017FD0F0693}" type="datetimeFigureOut">
              <a:rPr lang="pt-BR" smtClean="0"/>
              <a:t>05/05/2026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EF2DF6D-2924-4CE7-943E-7C5480567557}" type="slidenum">
              <a:rPr lang="pt-BR" smtClean="0"/>
              <a:t>‹nº›</a:t>
            </a:fld>
            <a:endParaRPr lang="pt-BR"/>
          </a:p>
        </p:txBody>
      </p:sp>
    </p:spTree>
    <p:extLst>
      <p:ext uri="{BB962C8B-B14F-4D97-AF65-F5344CB8AC3E}">
        <p14:creationId xmlns:p14="http://schemas.microsoft.com/office/powerpoint/2010/main" val="2536567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67420468-A2FB-4AAF-B816-5017FD0F0693}" type="datetimeFigureOut">
              <a:rPr lang="pt-BR" smtClean="0"/>
              <a:t>05/05/2026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EF2DF6D-2924-4CE7-943E-7C5480567557}" type="slidenum">
              <a:rPr lang="pt-BR" smtClean="0"/>
              <a:t>‹nº›</a:t>
            </a:fld>
            <a:endParaRPr lang="pt-BR"/>
          </a:p>
        </p:txBody>
      </p:sp>
    </p:spTree>
    <p:extLst>
      <p:ext uri="{BB962C8B-B14F-4D97-AF65-F5344CB8AC3E}">
        <p14:creationId xmlns:p14="http://schemas.microsoft.com/office/powerpoint/2010/main" val="10079841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Layout Personalizado">
    <p:spTree>
      <p:nvGrpSpPr>
        <p:cNvPr id="1" name=""/>
        <p:cNvGrpSpPr/>
        <p:nvPr/>
      </p:nvGrpSpPr>
      <p:grpSpPr>
        <a:xfrm>
          <a:off x="0" y="0"/>
          <a:ext cx="0" cy="0"/>
          <a:chOff x="0" y="0"/>
          <a:chExt cx="0" cy="0"/>
        </a:xfrm>
      </p:grpSpPr>
      <p:pic>
        <p:nvPicPr>
          <p:cNvPr id="6" name="Imagem 5" descr="Forma, Círculo">
            <a:extLst>
              <a:ext uri="{FF2B5EF4-FFF2-40B4-BE49-F238E27FC236}">
                <a16:creationId xmlns:a16="http://schemas.microsoft.com/office/drawing/2014/main" id="{B0CD873B-3B7A-3CA2-5B06-DE2AB9CE0E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858000" cy="9905999"/>
          </a:xfrm>
          <a:prstGeom prst="rect">
            <a:avLst/>
          </a:prstGeom>
        </p:spPr>
      </p:pic>
    </p:spTree>
    <p:extLst>
      <p:ext uri="{BB962C8B-B14F-4D97-AF65-F5344CB8AC3E}">
        <p14:creationId xmlns:p14="http://schemas.microsoft.com/office/powerpoint/2010/main" val="3718265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67420468-A2FB-4AAF-B816-5017FD0F0693}" type="datetimeFigureOut">
              <a:rPr lang="pt-BR" smtClean="0"/>
              <a:t>05/05/2026</a:t>
            </a:fld>
            <a:endParaRPr lang="pt-B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pt-B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4EF2DF6D-2924-4CE7-943E-7C5480567557}" type="slidenum">
              <a:rPr lang="pt-BR" smtClean="0"/>
              <a:t>‹nº›</a:t>
            </a:fld>
            <a:endParaRPr lang="pt-BR"/>
          </a:p>
        </p:txBody>
      </p:sp>
    </p:spTree>
    <p:extLst>
      <p:ext uri="{BB962C8B-B14F-4D97-AF65-F5344CB8AC3E}">
        <p14:creationId xmlns:p14="http://schemas.microsoft.com/office/powerpoint/2010/main" val="3464165441"/>
      </p:ext>
    </p:extLst>
  </p:cSld>
  <p:clrMap bg1="lt1" tx1="dk1" bg2="lt2" tx2="dk2" accent1="accent1" accent2="accent2" accent3="accent3" accent4="accent4" accent5="accent5" accent6="accent6" hlink="hlink" folHlink="folHlink"/>
  <p:sldLayoutIdLst>
    <p:sldLayoutId id="2147483686" r:id="rId1"/>
    <p:sldLayoutId id="2147483698"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9"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8" Type="http://schemas.openxmlformats.org/officeDocument/2006/relationships/hyperlink" Target="https://sistemas.cfm.org.br/normas/visualizar/resolucoes/BR/2011/1974" TargetMode="External"/><Relationship Id="rId13" Type="http://schemas.openxmlformats.org/officeDocument/2006/relationships/hyperlink" Target="https://sistemas.cfm.org.br/normas/visualizar/resolucoes/BR/2019/2232" TargetMode="External"/><Relationship Id="rId18" Type="http://schemas.openxmlformats.org/officeDocument/2006/relationships/hyperlink" Target="https://www.planalto.gov.br/ccivil_03/leis/l3268.htm" TargetMode="External"/><Relationship Id="rId3" Type="http://schemas.openxmlformats.org/officeDocument/2006/relationships/hyperlink" Target="https://sistemas.cfm.org.br/normas/visualizar/resolucoes/BR/2018/2217" TargetMode="External"/><Relationship Id="rId21" Type="http://schemas.openxmlformats.org/officeDocument/2006/relationships/hyperlink" Target="https://www.planalto.gov.br/ccivil_03/_ato2019-2022/2020/Lei/L13989.htm" TargetMode="External"/><Relationship Id="rId7" Type="http://schemas.openxmlformats.org/officeDocument/2006/relationships/hyperlink" Target="Resolu&#231;&#227;o%20CFM%20n&#186;%201.956&#8260;2010" TargetMode="External"/><Relationship Id="rId12" Type="http://schemas.openxmlformats.org/officeDocument/2006/relationships/hyperlink" Target="https://sistemas.cfm.org.br/normas/visualizar/resolucoes/BR/2017/2171" TargetMode="External"/><Relationship Id="rId17" Type="http://schemas.openxmlformats.org/officeDocument/2006/relationships/hyperlink" Target="https://sistemas.cfm.org.br/normas/visualizar/recomendacoes/BR/2015/8" TargetMode="External"/><Relationship Id="rId25" Type="http://schemas.openxmlformats.org/officeDocument/2006/relationships/hyperlink" Target="https://www.planalto.gov.br/ccivil_03/leis/2002/l10406compilada.htm" TargetMode="External"/><Relationship Id="rId2" Type="http://schemas.openxmlformats.org/officeDocument/2006/relationships/image" Target="../media/image27.png"/><Relationship Id="rId16" Type="http://schemas.openxmlformats.org/officeDocument/2006/relationships/hyperlink" Target="https://sistemas.cfm.org.br/normas/visualizar/recomendacoes/BR/2016/1" TargetMode="External"/><Relationship Id="rId20" Type="http://schemas.openxmlformats.org/officeDocument/2006/relationships/hyperlink" Target="https://www.planalto.gov.br/ccivil_03/_ato2011-2014/2013/lei/l12846.htm" TargetMode="External"/><Relationship Id="rId1" Type="http://schemas.openxmlformats.org/officeDocument/2006/relationships/slideLayout" Target="../slideLayouts/slideLayout8.xml"/><Relationship Id="rId6" Type="http://schemas.openxmlformats.org/officeDocument/2006/relationships/hyperlink" Target=".%20Resolu&#231;&#227;o%20CFM%20n&#186;%201.658&#8260;2002" TargetMode="External"/><Relationship Id="rId11" Type="http://schemas.openxmlformats.org/officeDocument/2006/relationships/hyperlink" Target="https://sistemas.cfm.org.br/normas/visualizar/resolucoes/BR/2016/2152" TargetMode="External"/><Relationship Id="rId24" Type="http://schemas.openxmlformats.org/officeDocument/2006/relationships/hyperlink" Target="https://www.planalto.gov.br/ccivil_03/decreto-lei/del2848compilado.htm" TargetMode="External"/><Relationship Id="rId5" Type="http://schemas.openxmlformats.org/officeDocument/2006/relationships/hyperlink" Target="Resolu&#231;&#227;o%20CFM%201.643&#8260;2002" TargetMode="External"/><Relationship Id="rId15" Type="http://schemas.openxmlformats.org/officeDocument/2006/relationships/hyperlink" Target="https://bvsms.saude.gov.br/bvs/saudelegis/cns/2013/res0466_12_12_2012.html" TargetMode="External"/><Relationship Id="rId23" Type="http://schemas.openxmlformats.org/officeDocument/2006/relationships/hyperlink" Target="https://www.planalto.gov.br/ccivil_03/_ato2015-2018/2015/decreto/D8420.htm" TargetMode="External"/><Relationship Id="rId10" Type="http://schemas.openxmlformats.org/officeDocument/2006/relationships/hyperlink" Target="https://sistemas.cfm.org.br/normas/visualizar/resolucoes/BR/2012/1995" TargetMode="External"/><Relationship Id="rId19" Type="http://schemas.openxmlformats.org/officeDocument/2006/relationships/hyperlink" Target="https://www.planalto.gov.br/ccivil_03/_ato2015-2018/2018/lei/l13787.htm" TargetMode="External"/><Relationship Id="rId4" Type="http://schemas.openxmlformats.org/officeDocument/2006/relationships/hyperlink" Target="https://sistemas.cfm.org.br/normas/visualizar/resolucoes/BR/2002/1638" TargetMode="External"/><Relationship Id="rId9" Type="http://schemas.openxmlformats.org/officeDocument/2006/relationships/hyperlink" Target="https://sistemas.cfm.org.br/normas/arquivos/pareceres/PE/2017/14_2017.pdf" TargetMode="External"/><Relationship Id="rId14" Type="http://schemas.openxmlformats.org/officeDocument/2006/relationships/hyperlink" Target="https://sistemas.cfm.org.br/normas/visualizar/recomendacoes/BR/2014/3" TargetMode="External"/><Relationship Id="rId22" Type="http://schemas.openxmlformats.org/officeDocument/2006/relationships/hyperlink" Target="https://bvsms.saude.gov.br/bvs/saudelegis/gm/1998/prt2616_12_05_1998.html"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Interface gráfica do usuário, Texto, Aplicativo, chat ou mensagem de texto&#10;&#10;O conteúdo gerado por IA pode estar incorreto.">
            <a:extLst>
              <a:ext uri="{FF2B5EF4-FFF2-40B4-BE49-F238E27FC236}">
                <a16:creationId xmlns:a16="http://schemas.microsoft.com/office/drawing/2014/main" id="{EF46DC5D-7C43-4E86-79C6-D07E0B45C4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Tree>
    <p:extLst>
      <p:ext uri="{BB962C8B-B14F-4D97-AF65-F5344CB8AC3E}">
        <p14:creationId xmlns:p14="http://schemas.microsoft.com/office/powerpoint/2010/main" val="1367082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Desenho de uma pessoa">
            <a:extLst>
              <a:ext uri="{FF2B5EF4-FFF2-40B4-BE49-F238E27FC236}">
                <a16:creationId xmlns:a16="http://schemas.microsoft.com/office/drawing/2014/main" id="{54236206-B2F1-C7B4-F0D6-959F020F0B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6" name="Rectangle 4">
            <a:extLst>
              <a:ext uri="{FF2B5EF4-FFF2-40B4-BE49-F238E27FC236}">
                <a16:creationId xmlns:a16="http://schemas.microsoft.com/office/drawing/2014/main" id="{B2A34416-61B3-3BC7-0482-3B87B18EE8AA}"/>
              </a:ext>
            </a:extLst>
          </p:cNvPr>
          <p:cNvSpPr>
            <a:spLocks noChangeArrowheads="1"/>
          </p:cNvSpPr>
          <p:nvPr/>
        </p:nvSpPr>
        <p:spPr bwMode="auto">
          <a:xfrm>
            <a:off x="519429" y="1479733"/>
            <a:ext cx="5424172" cy="8079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5394325" algn="r"/>
              </a:tabLst>
              <a:defRPr>
                <a:solidFill>
                  <a:schemeClr val="tx1"/>
                </a:solidFill>
                <a:latin typeface="Arial" panose="020B0604020202020204" pitchFamily="34" charset="0"/>
              </a:defRPr>
            </a:lvl1pPr>
            <a:lvl2pPr eaLnBrk="0" fontAlgn="base" hangingPunct="0">
              <a:spcBef>
                <a:spcPct val="0"/>
              </a:spcBef>
              <a:spcAft>
                <a:spcPct val="0"/>
              </a:spcAft>
              <a:tabLst>
                <a:tab pos="5394325" algn="r"/>
              </a:tabLst>
              <a:defRPr>
                <a:solidFill>
                  <a:schemeClr val="tx1"/>
                </a:solidFill>
                <a:latin typeface="Arial" panose="020B0604020202020204" pitchFamily="34" charset="0"/>
              </a:defRPr>
            </a:lvl2pPr>
            <a:lvl3pPr eaLnBrk="0" fontAlgn="base" hangingPunct="0">
              <a:spcBef>
                <a:spcPct val="0"/>
              </a:spcBef>
              <a:spcAft>
                <a:spcPct val="0"/>
              </a:spcAft>
              <a:tabLst>
                <a:tab pos="5394325" algn="r"/>
              </a:tabLst>
              <a:defRPr>
                <a:solidFill>
                  <a:schemeClr val="tx1"/>
                </a:solidFill>
                <a:latin typeface="Arial" panose="020B0604020202020204" pitchFamily="34" charset="0"/>
              </a:defRPr>
            </a:lvl3pPr>
            <a:lvl4pPr eaLnBrk="0" fontAlgn="base" hangingPunct="0">
              <a:spcBef>
                <a:spcPct val="0"/>
              </a:spcBef>
              <a:spcAft>
                <a:spcPct val="0"/>
              </a:spcAft>
              <a:tabLst>
                <a:tab pos="5394325" algn="r"/>
              </a:tabLst>
              <a:defRPr>
                <a:solidFill>
                  <a:schemeClr val="tx1"/>
                </a:solidFill>
                <a:latin typeface="Arial" panose="020B0604020202020204" pitchFamily="34" charset="0"/>
              </a:defRPr>
            </a:lvl4pPr>
            <a:lvl5pPr eaLnBrk="0" fontAlgn="base" hangingPunct="0">
              <a:spcBef>
                <a:spcPct val="0"/>
              </a:spcBef>
              <a:spcAft>
                <a:spcPct val="0"/>
              </a:spcAft>
              <a:tabLst>
                <a:tab pos="5394325" algn="r"/>
              </a:tabLst>
              <a:defRPr>
                <a:solidFill>
                  <a:schemeClr val="tx1"/>
                </a:solidFill>
                <a:latin typeface="Arial" panose="020B0604020202020204" pitchFamily="34" charset="0"/>
              </a:defRPr>
            </a:lvl5pPr>
            <a:lvl6pPr eaLnBrk="0" fontAlgn="base" hangingPunct="0">
              <a:spcBef>
                <a:spcPct val="0"/>
              </a:spcBef>
              <a:spcAft>
                <a:spcPct val="0"/>
              </a:spcAft>
              <a:tabLst>
                <a:tab pos="5394325" algn="r"/>
              </a:tabLst>
              <a:defRPr>
                <a:solidFill>
                  <a:schemeClr val="tx1"/>
                </a:solidFill>
                <a:latin typeface="Arial" panose="020B0604020202020204" pitchFamily="34" charset="0"/>
              </a:defRPr>
            </a:lvl6pPr>
            <a:lvl7pPr eaLnBrk="0" fontAlgn="base" hangingPunct="0">
              <a:spcBef>
                <a:spcPct val="0"/>
              </a:spcBef>
              <a:spcAft>
                <a:spcPct val="0"/>
              </a:spcAft>
              <a:tabLst>
                <a:tab pos="5394325" algn="r"/>
              </a:tabLst>
              <a:defRPr>
                <a:solidFill>
                  <a:schemeClr val="tx1"/>
                </a:solidFill>
                <a:latin typeface="Arial" panose="020B0604020202020204" pitchFamily="34" charset="0"/>
              </a:defRPr>
            </a:lvl7pPr>
            <a:lvl8pPr eaLnBrk="0" fontAlgn="base" hangingPunct="0">
              <a:spcBef>
                <a:spcPct val="0"/>
              </a:spcBef>
              <a:spcAft>
                <a:spcPct val="0"/>
              </a:spcAft>
              <a:tabLst>
                <a:tab pos="5394325" algn="r"/>
              </a:tabLst>
              <a:defRPr>
                <a:solidFill>
                  <a:schemeClr val="tx1"/>
                </a:solidFill>
                <a:latin typeface="Arial" panose="020B0604020202020204" pitchFamily="34" charset="0"/>
              </a:defRPr>
            </a:lvl8pPr>
            <a:lvl9pPr eaLnBrk="0" fontAlgn="base" hangingPunct="0">
              <a:spcBef>
                <a:spcPct val="0"/>
              </a:spcBef>
              <a:spcAft>
                <a:spcPct val="0"/>
              </a:spcAft>
              <a:tabLst>
                <a:tab pos="5394325" algn="r"/>
              </a:tabLst>
              <a:defRPr>
                <a:solidFill>
                  <a:schemeClr val="tx1"/>
                </a:solidFill>
                <a:latin typeface="Arial" panose="020B0604020202020204" pitchFamily="34" charset="0"/>
              </a:defRPr>
            </a:lvl9pPr>
          </a:lstStyle>
          <a:p>
            <a:pPr lvl="0">
              <a:spcBef>
                <a:spcPts val="500"/>
              </a:spcBef>
            </a:pPr>
            <a:r>
              <a:rPr kumimoji="0" lang="pt-BR" altLang="pt-BR" sz="12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MENSAGEM DO DIRETOR PRESIDENTE</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r>
              <a:rPr kumimoji="0" lang="pt-BR" altLang="pt-BR" sz="12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 </a:t>
            </a:r>
            <a:endParaRPr lang="pt-BR" altLang="pt-BR" sz="1200" dirty="0">
              <a:solidFill>
                <a:schemeClr val="bg1"/>
              </a:solidFill>
              <a:latin typeface="Aptos" panose="020B0004020202020204" pitchFamily="34" charset="0"/>
            </a:endParaRPr>
          </a:p>
          <a:p>
            <a:pPr lvl="0">
              <a:spcBef>
                <a:spcPts val="500"/>
              </a:spcBef>
            </a:pPr>
            <a:r>
              <a:rPr kumimoji="0" lang="en-US" altLang="pt-BR" sz="12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1. </a:t>
            </a:r>
            <a:r>
              <a:rPr kumimoji="0" lang="pt-BR" altLang="pt-BR" sz="12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MISSÃO, VISÃO, VALORES E COMPROMISSOS INSTITUCIONAIS .....................</a:t>
            </a:r>
            <a:endParaRPr kumimoji="0" lang="pt-BR" altLang="pt-BR" sz="1200" b="0" i="0" strike="noStrike" cap="none" normalizeH="0" baseline="0" dirty="0">
              <a:ln>
                <a:noFill/>
              </a:ln>
              <a:solidFill>
                <a:schemeClr val="bg1"/>
              </a:solidFill>
              <a:effectLst/>
              <a:latin typeface="Aptos" panose="020B0004020202020204" pitchFamily="34" charset="0"/>
            </a:endParaRPr>
          </a:p>
          <a:p>
            <a:pPr lvl="0">
              <a:spcBef>
                <a:spcPts val="500"/>
              </a:spcBef>
            </a:pPr>
            <a:r>
              <a:rPr kumimoji="0" lang="en-US" altLang="pt-BR" sz="10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1.1. </a:t>
            </a:r>
            <a:r>
              <a:rPr kumimoji="0" lang="en-US" altLang="pt-BR" sz="1000" b="0" i="0" strike="noStrike" cap="none" normalizeH="0" baseline="0" dirty="0" err="1">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Missão</a:t>
            </a:r>
            <a:r>
              <a:rPr lang="en-US"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endParaRPr kumimoji="0" lang="pt-BR" altLang="pt-BR" sz="1200" b="0" i="0" strike="noStrike" cap="none" normalizeH="0" baseline="0" dirty="0">
              <a:ln>
                <a:noFill/>
              </a:ln>
              <a:solidFill>
                <a:schemeClr val="bg1"/>
              </a:solidFill>
              <a:effectLst/>
              <a:latin typeface="Aptos" panose="020B0004020202020204" pitchFamily="34" charset="0"/>
            </a:endParaRPr>
          </a:p>
          <a:p>
            <a:pPr lvl="0">
              <a:spcBef>
                <a:spcPts val="500"/>
              </a:spcBef>
            </a:pPr>
            <a:r>
              <a:rPr kumimoji="0" lang="en-US" altLang="pt-BR" sz="10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1.2. </a:t>
            </a:r>
            <a:r>
              <a:rPr kumimoji="0" lang="en-US" altLang="pt-BR" sz="1000" b="0" i="0" strike="noStrike" cap="none" normalizeH="0" baseline="0" dirty="0" err="1">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Visão</a:t>
            </a:r>
            <a:r>
              <a:rPr kumimoji="0" lang="en-US" altLang="pt-BR" sz="10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endParaRPr kumimoji="0" lang="pt-BR" altLang="pt-BR" sz="1200" b="0" i="0" strike="noStrike" cap="none" normalizeH="0" baseline="0" dirty="0">
              <a:ln>
                <a:noFill/>
              </a:ln>
              <a:solidFill>
                <a:schemeClr val="bg1"/>
              </a:solidFill>
              <a:effectLst/>
              <a:latin typeface="Aptos" panose="020B0004020202020204" pitchFamily="34" charset="0"/>
            </a:endParaRPr>
          </a:p>
          <a:p>
            <a:pPr lvl="0">
              <a:spcBef>
                <a:spcPts val="500"/>
              </a:spcBef>
            </a:pPr>
            <a:r>
              <a:rPr kumimoji="0" lang="en-US" altLang="pt-BR" sz="10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1.3.</a:t>
            </a:r>
            <a:r>
              <a:rPr lang="en-US"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r>
              <a:rPr kumimoji="0" lang="en-US" altLang="pt-BR" sz="1000" b="0" i="0" strike="noStrike" cap="none" normalizeH="0" baseline="0" dirty="0" err="1">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Valores</a:t>
            </a: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endParaRPr kumimoji="0" lang="pt-BR" altLang="pt-BR" sz="1200" b="0" i="0" strike="noStrike" cap="none" normalizeH="0" baseline="0" dirty="0">
              <a:ln>
                <a:noFill/>
              </a:ln>
              <a:solidFill>
                <a:schemeClr val="bg1"/>
              </a:solidFill>
              <a:effectLst/>
              <a:latin typeface="Aptos" panose="020B0004020202020204" pitchFamily="34" charset="0"/>
            </a:endParaRPr>
          </a:p>
          <a:p>
            <a:pPr lvl="0">
              <a:spcBef>
                <a:spcPts val="500"/>
              </a:spcBef>
            </a:pPr>
            <a:r>
              <a:rPr kumimoji="0" lang="en-US" altLang="pt-BR" sz="10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1.4. </a:t>
            </a:r>
            <a:r>
              <a:rPr kumimoji="0" lang="en-US" altLang="pt-BR" sz="1000" b="0" i="0" strike="noStrike" cap="none" normalizeH="0" baseline="0" dirty="0" err="1">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Compromissos</a:t>
            </a:r>
            <a:r>
              <a:rPr kumimoji="0" lang="en-US" altLang="pt-BR" sz="10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 </a:t>
            </a:r>
            <a:r>
              <a:rPr kumimoji="0" lang="en-US" altLang="pt-BR" sz="1000" b="0" i="0" strike="noStrike" cap="none" normalizeH="0" baseline="0" dirty="0" err="1">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Institucionais</a:t>
            </a:r>
            <a:r>
              <a:rPr kumimoji="0" lang="pt-BR" altLang="pt-BR" sz="10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 FINALIDADE E ABRANGÊNCIA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 PRINCÍPIOS E DEVERES ÉTICOS QUE REGEM ESTE MANUAL ..........................</a:t>
            </a:r>
          </a:p>
          <a:p>
            <a:pPr>
              <a:spcBef>
                <a:spcPts val="500"/>
              </a:spcBef>
            </a:pP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3.1. Direitos Fundamentais dos Pacientes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4. PROTEÇÃO AOS DADOS PESSOAIS E SENSÍVEIS - LGPD, ART. 11 DA LEI N.º 13.709/2018.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5. COMUNICAÇÕES E DOCUMENTOS MÉDICOS ................................................</a:t>
            </a:r>
          </a:p>
          <a:p>
            <a:pPr>
              <a:spcBef>
                <a:spcPts val="500"/>
              </a:spcBef>
            </a:pP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5.1. Comunicação com o Paciente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a:spcBef>
                <a:spcPts val="500"/>
              </a:spcBef>
            </a:pP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5.2. Consentimento livre esclarecido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a:spcBef>
                <a:spcPts val="500"/>
              </a:spcBef>
            </a:pP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5.2.1. Termo de Consentimento livre e esclarecido (TCLE) .........................................................</a:t>
            </a:r>
            <a:endPar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endParaRP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6. RELAÇÃO COM PACIENTES E FAMILIARES ......................................................</a:t>
            </a:r>
          </a:p>
          <a:p>
            <a:pPr>
              <a:spcBef>
                <a:spcPts val="500"/>
              </a:spcBef>
            </a:pP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6.1. Recusa Terapêutica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a:spcBef>
                <a:spcPts val="500"/>
              </a:spcBef>
            </a:pP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6.2. Recusa terapêutica por motivo religioso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7. SITUAÇÕES DE URGÊNCIA E EMERGÊNCIA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8. DISCORDÂNCIA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9. DIRETIVAS ANTECIPADAS DE VONTADE .........................................................</a:t>
            </a:r>
          </a:p>
          <a:p>
            <a:pPr>
              <a:spcBef>
                <a:spcPts val="500"/>
              </a:spcBef>
            </a:pPr>
            <a:r>
              <a:rPr lang="pt-BR" sz="1200" dirty="0">
                <a:solidFill>
                  <a:schemeClr val="bg1"/>
                </a:solidFill>
                <a:latin typeface="+mn-lt"/>
                <a:ea typeface="Calibri" panose="020F0502020204030204" pitchFamily="34" charset="0"/>
                <a:cs typeface="Calibri" panose="020F0502020204030204" pitchFamily="34" charset="0"/>
              </a:rPr>
              <a:t>10. CONFIDENCIALIDADE EXTREMA NO ATENDIMENTO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11. DOCUMENTOS MÉDICOS ............................................................................</a:t>
            </a:r>
          </a:p>
          <a:p>
            <a:pPr>
              <a:spcBef>
                <a:spcPts val="500"/>
              </a:spcBef>
            </a:pP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11.1. Prontuário do paciente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a:spcBef>
                <a:spcPts val="500"/>
              </a:spcBef>
            </a:pP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11.2. Atestados médicos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a:spcBef>
                <a:spcPts val="500"/>
              </a:spcBef>
            </a:pP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11.3. Laudos médicos e Pareceres técnicos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a:spcBef>
                <a:spcPts val="500"/>
              </a:spcBef>
            </a:pP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11.4. Receita médica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a:spcBef>
                <a:spcPts val="500"/>
              </a:spcBef>
            </a:pP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11.5. Atestados de óbito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lvl="0">
              <a:spcBef>
                <a:spcPts val="500"/>
              </a:spcBef>
            </a:pPr>
            <a:r>
              <a:rPr kumimoji="0" lang="pt-BR" altLang="pt-BR" sz="12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12. DOCUMENTOS MÉDICOS DIGITAIS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r>
              <a:rPr kumimoji="0" lang="pt-BR" altLang="pt-BR" sz="12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 </a:t>
            </a:r>
            <a:endParaRPr kumimoji="0" lang="pt-BR" altLang="pt-BR" sz="1200" b="0" i="0" strike="noStrike" cap="none" normalizeH="0" baseline="0" dirty="0">
              <a:ln>
                <a:noFill/>
              </a:ln>
              <a:solidFill>
                <a:schemeClr val="bg1"/>
              </a:solidFill>
              <a:effectLst/>
              <a:latin typeface="Aptos" panose="020B0004020202020204" pitchFamily="34" charset="0"/>
            </a:endParaRPr>
          </a:p>
          <a:p>
            <a:pPr>
              <a:spcBef>
                <a:spcPts val="500"/>
              </a:spcBef>
            </a:pPr>
            <a:r>
              <a:rPr kumimoji="0" lang="pt-BR" altLang="pt-BR" sz="12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13. </a:t>
            </a:r>
            <a:r>
              <a:rPr 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USO DE INTELIGÊNCIA ARTIFICIAL - DIRETRIZES DE CONDUTA MÉDICA .......</a:t>
            </a:r>
            <a:endPar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endParaRPr>
          </a:p>
          <a:p>
            <a:pPr>
              <a:spcBef>
                <a:spcPts val="500"/>
              </a:spcBef>
            </a:pPr>
            <a:endPar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endParaRPr>
          </a:p>
          <a:p>
            <a:pPr>
              <a:spcBef>
                <a:spcPts val="500"/>
              </a:spcBef>
            </a:pPr>
            <a:endPar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endParaRPr>
          </a:p>
        </p:txBody>
      </p:sp>
      <p:sp>
        <p:nvSpPr>
          <p:cNvPr id="7" name="Google Shape;90;p14">
            <a:extLst>
              <a:ext uri="{FF2B5EF4-FFF2-40B4-BE49-F238E27FC236}">
                <a16:creationId xmlns:a16="http://schemas.microsoft.com/office/drawing/2014/main" id="{F3EE862C-35DD-D78F-57F7-FF8D0F2AB0C7}"/>
              </a:ext>
            </a:extLst>
          </p:cNvPr>
          <p:cNvSpPr/>
          <p:nvPr/>
        </p:nvSpPr>
        <p:spPr>
          <a:xfrm>
            <a:off x="2541848" y="722297"/>
            <a:ext cx="1774305" cy="525208"/>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tabLst>
                <a:tab pos="0" algn="l"/>
              </a:tabLst>
            </a:pPr>
            <a:r>
              <a:rPr lang="pt-BR" sz="2813" b="1" dirty="0">
                <a:solidFill>
                  <a:schemeClr val="lt1"/>
                </a:solidFill>
                <a:latin typeface="Aptos" panose="020B0004020202020204" pitchFamily="34" charset="0"/>
                <a:ea typeface="Calibri"/>
              </a:rPr>
              <a:t>SUMÁRIO</a:t>
            </a:r>
            <a:endParaRPr lang="pt-BR" sz="2813" dirty="0">
              <a:solidFill>
                <a:srgbClr val="000000"/>
              </a:solidFill>
              <a:latin typeface="Aptos" panose="020B0004020202020204" pitchFamily="34" charset="0"/>
            </a:endParaRPr>
          </a:p>
        </p:txBody>
      </p:sp>
      <p:sp>
        <p:nvSpPr>
          <p:cNvPr id="8" name="Rectangle 4">
            <a:extLst>
              <a:ext uri="{FF2B5EF4-FFF2-40B4-BE49-F238E27FC236}">
                <a16:creationId xmlns:a16="http://schemas.microsoft.com/office/drawing/2014/main" id="{2DD93D18-F28A-40DF-8D72-C1E351FB28C0}"/>
              </a:ext>
            </a:extLst>
          </p:cNvPr>
          <p:cNvSpPr>
            <a:spLocks noChangeArrowheads="1"/>
          </p:cNvSpPr>
          <p:nvPr/>
        </p:nvSpPr>
        <p:spPr bwMode="auto">
          <a:xfrm>
            <a:off x="5943601" y="1479733"/>
            <a:ext cx="394970" cy="7427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5394325" algn="r"/>
              </a:tabLst>
              <a:defRPr>
                <a:solidFill>
                  <a:schemeClr val="tx1"/>
                </a:solidFill>
                <a:latin typeface="Arial" panose="020B0604020202020204" pitchFamily="34" charset="0"/>
              </a:defRPr>
            </a:lvl1pPr>
            <a:lvl2pPr eaLnBrk="0" fontAlgn="base" hangingPunct="0">
              <a:spcBef>
                <a:spcPct val="0"/>
              </a:spcBef>
              <a:spcAft>
                <a:spcPct val="0"/>
              </a:spcAft>
              <a:tabLst>
                <a:tab pos="5394325" algn="r"/>
              </a:tabLst>
              <a:defRPr>
                <a:solidFill>
                  <a:schemeClr val="tx1"/>
                </a:solidFill>
                <a:latin typeface="Arial" panose="020B0604020202020204" pitchFamily="34" charset="0"/>
              </a:defRPr>
            </a:lvl2pPr>
            <a:lvl3pPr eaLnBrk="0" fontAlgn="base" hangingPunct="0">
              <a:spcBef>
                <a:spcPct val="0"/>
              </a:spcBef>
              <a:spcAft>
                <a:spcPct val="0"/>
              </a:spcAft>
              <a:tabLst>
                <a:tab pos="5394325" algn="r"/>
              </a:tabLst>
              <a:defRPr>
                <a:solidFill>
                  <a:schemeClr val="tx1"/>
                </a:solidFill>
                <a:latin typeface="Arial" panose="020B0604020202020204" pitchFamily="34" charset="0"/>
              </a:defRPr>
            </a:lvl3pPr>
            <a:lvl4pPr eaLnBrk="0" fontAlgn="base" hangingPunct="0">
              <a:spcBef>
                <a:spcPct val="0"/>
              </a:spcBef>
              <a:spcAft>
                <a:spcPct val="0"/>
              </a:spcAft>
              <a:tabLst>
                <a:tab pos="5394325" algn="r"/>
              </a:tabLst>
              <a:defRPr>
                <a:solidFill>
                  <a:schemeClr val="tx1"/>
                </a:solidFill>
                <a:latin typeface="Arial" panose="020B0604020202020204" pitchFamily="34" charset="0"/>
              </a:defRPr>
            </a:lvl4pPr>
            <a:lvl5pPr eaLnBrk="0" fontAlgn="base" hangingPunct="0">
              <a:spcBef>
                <a:spcPct val="0"/>
              </a:spcBef>
              <a:spcAft>
                <a:spcPct val="0"/>
              </a:spcAft>
              <a:tabLst>
                <a:tab pos="5394325" algn="r"/>
              </a:tabLst>
              <a:defRPr>
                <a:solidFill>
                  <a:schemeClr val="tx1"/>
                </a:solidFill>
                <a:latin typeface="Arial" panose="020B0604020202020204" pitchFamily="34" charset="0"/>
              </a:defRPr>
            </a:lvl5pPr>
            <a:lvl6pPr eaLnBrk="0" fontAlgn="base" hangingPunct="0">
              <a:spcBef>
                <a:spcPct val="0"/>
              </a:spcBef>
              <a:spcAft>
                <a:spcPct val="0"/>
              </a:spcAft>
              <a:tabLst>
                <a:tab pos="5394325" algn="r"/>
              </a:tabLst>
              <a:defRPr>
                <a:solidFill>
                  <a:schemeClr val="tx1"/>
                </a:solidFill>
                <a:latin typeface="Arial" panose="020B0604020202020204" pitchFamily="34" charset="0"/>
              </a:defRPr>
            </a:lvl6pPr>
            <a:lvl7pPr eaLnBrk="0" fontAlgn="base" hangingPunct="0">
              <a:spcBef>
                <a:spcPct val="0"/>
              </a:spcBef>
              <a:spcAft>
                <a:spcPct val="0"/>
              </a:spcAft>
              <a:tabLst>
                <a:tab pos="5394325" algn="r"/>
              </a:tabLst>
              <a:defRPr>
                <a:solidFill>
                  <a:schemeClr val="tx1"/>
                </a:solidFill>
                <a:latin typeface="Arial" panose="020B0604020202020204" pitchFamily="34" charset="0"/>
              </a:defRPr>
            </a:lvl7pPr>
            <a:lvl8pPr eaLnBrk="0" fontAlgn="base" hangingPunct="0">
              <a:spcBef>
                <a:spcPct val="0"/>
              </a:spcBef>
              <a:spcAft>
                <a:spcPct val="0"/>
              </a:spcAft>
              <a:tabLst>
                <a:tab pos="5394325" algn="r"/>
              </a:tabLst>
              <a:defRPr>
                <a:solidFill>
                  <a:schemeClr val="tx1"/>
                </a:solidFill>
                <a:latin typeface="Arial" panose="020B0604020202020204" pitchFamily="34" charset="0"/>
              </a:defRPr>
            </a:lvl8pPr>
            <a:lvl9pPr eaLnBrk="0" fontAlgn="base" hangingPunct="0">
              <a:spcBef>
                <a:spcPct val="0"/>
              </a:spcBef>
              <a:spcAft>
                <a:spcPct val="0"/>
              </a:spcAft>
              <a:tabLst>
                <a:tab pos="5394325" algn="r"/>
              </a:tabLst>
              <a:defRPr>
                <a:solidFill>
                  <a:schemeClr val="tx1"/>
                </a:solidFill>
                <a:latin typeface="Arial" panose="020B0604020202020204" pitchFamily="34" charset="0"/>
              </a:defRPr>
            </a:lvl9pPr>
          </a:lstStyle>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5</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6</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6</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6</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6</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6</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7</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7</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7</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10</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11</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11</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11</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12</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13</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14</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14</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15</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15</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16</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17</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18</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18</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19</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20</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20</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21</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22</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24</a:t>
            </a:r>
          </a:p>
        </p:txBody>
      </p:sp>
    </p:spTree>
    <p:extLst>
      <p:ext uri="{BB962C8B-B14F-4D97-AF65-F5344CB8AC3E}">
        <p14:creationId xmlns:p14="http://schemas.microsoft.com/office/powerpoint/2010/main" val="839688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Desenho de uma pessoa">
            <a:extLst>
              <a:ext uri="{FF2B5EF4-FFF2-40B4-BE49-F238E27FC236}">
                <a16:creationId xmlns:a16="http://schemas.microsoft.com/office/drawing/2014/main" id="{54236206-B2F1-C7B4-F0D6-959F020F0B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6" name="Rectangle 4">
            <a:extLst>
              <a:ext uri="{FF2B5EF4-FFF2-40B4-BE49-F238E27FC236}">
                <a16:creationId xmlns:a16="http://schemas.microsoft.com/office/drawing/2014/main" id="{B2A34416-61B3-3BC7-0482-3B87B18EE8AA}"/>
              </a:ext>
            </a:extLst>
          </p:cNvPr>
          <p:cNvSpPr>
            <a:spLocks noChangeArrowheads="1"/>
          </p:cNvSpPr>
          <p:nvPr/>
        </p:nvSpPr>
        <p:spPr bwMode="auto">
          <a:xfrm>
            <a:off x="519429" y="1479733"/>
            <a:ext cx="5424172" cy="7476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5394325" algn="r"/>
              </a:tabLst>
              <a:defRPr>
                <a:solidFill>
                  <a:schemeClr val="tx1"/>
                </a:solidFill>
                <a:latin typeface="Arial" panose="020B0604020202020204" pitchFamily="34" charset="0"/>
              </a:defRPr>
            </a:lvl1pPr>
            <a:lvl2pPr eaLnBrk="0" fontAlgn="base" hangingPunct="0">
              <a:spcBef>
                <a:spcPct val="0"/>
              </a:spcBef>
              <a:spcAft>
                <a:spcPct val="0"/>
              </a:spcAft>
              <a:tabLst>
                <a:tab pos="5394325" algn="r"/>
              </a:tabLst>
              <a:defRPr>
                <a:solidFill>
                  <a:schemeClr val="tx1"/>
                </a:solidFill>
                <a:latin typeface="Arial" panose="020B0604020202020204" pitchFamily="34" charset="0"/>
              </a:defRPr>
            </a:lvl2pPr>
            <a:lvl3pPr eaLnBrk="0" fontAlgn="base" hangingPunct="0">
              <a:spcBef>
                <a:spcPct val="0"/>
              </a:spcBef>
              <a:spcAft>
                <a:spcPct val="0"/>
              </a:spcAft>
              <a:tabLst>
                <a:tab pos="5394325" algn="r"/>
              </a:tabLst>
              <a:defRPr>
                <a:solidFill>
                  <a:schemeClr val="tx1"/>
                </a:solidFill>
                <a:latin typeface="Arial" panose="020B0604020202020204" pitchFamily="34" charset="0"/>
              </a:defRPr>
            </a:lvl3pPr>
            <a:lvl4pPr eaLnBrk="0" fontAlgn="base" hangingPunct="0">
              <a:spcBef>
                <a:spcPct val="0"/>
              </a:spcBef>
              <a:spcAft>
                <a:spcPct val="0"/>
              </a:spcAft>
              <a:tabLst>
                <a:tab pos="5394325" algn="r"/>
              </a:tabLst>
              <a:defRPr>
                <a:solidFill>
                  <a:schemeClr val="tx1"/>
                </a:solidFill>
                <a:latin typeface="Arial" panose="020B0604020202020204" pitchFamily="34" charset="0"/>
              </a:defRPr>
            </a:lvl4pPr>
            <a:lvl5pPr eaLnBrk="0" fontAlgn="base" hangingPunct="0">
              <a:spcBef>
                <a:spcPct val="0"/>
              </a:spcBef>
              <a:spcAft>
                <a:spcPct val="0"/>
              </a:spcAft>
              <a:tabLst>
                <a:tab pos="5394325" algn="r"/>
              </a:tabLst>
              <a:defRPr>
                <a:solidFill>
                  <a:schemeClr val="tx1"/>
                </a:solidFill>
                <a:latin typeface="Arial" panose="020B0604020202020204" pitchFamily="34" charset="0"/>
              </a:defRPr>
            </a:lvl5pPr>
            <a:lvl6pPr eaLnBrk="0" fontAlgn="base" hangingPunct="0">
              <a:spcBef>
                <a:spcPct val="0"/>
              </a:spcBef>
              <a:spcAft>
                <a:spcPct val="0"/>
              </a:spcAft>
              <a:tabLst>
                <a:tab pos="5394325" algn="r"/>
              </a:tabLst>
              <a:defRPr>
                <a:solidFill>
                  <a:schemeClr val="tx1"/>
                </a:solidFill>
                <a:latin typeface="Arial" panose="020B0604020202020204" pitchFamily="34" charset="0"/>
              </a:defRPr>
            </a:lvl6pPr>
            <a:lvl7pPr eaLnBrk="0" fontAlgn="base" hangingPunct="0">
              <a:spcBef>
                <a:spcPct val="0"/>
              </a:spcBef>
              <a:spcAft>
                <a:spcPct val="0"/>
              </a:spcAft>
              <a:tabLst>
                <a:tab pos="5394325" algn="r"/>
              </a:tabLst>
              <a:defRPr>
                <a:solidFill>
                  <a:schemeClr val="tx1"/>
                </a:solidFill>
                <a:latin typeface="Arial" panose="020B0604020202020204" pitchFamily="34" charset="0"/>
              </a:defRPr>
            </a:lvl7pPr>
            <a:lvl8pPr eaLnBrk="0" fontAlgn="base" hangingPunct="0">
              <a:spcBef>
                <a:spcPct val="0"/>
              </a:spcBef>
              <a:spcAft>
                <a:spcPct val="0"/>
              </a:spcAft>
              <a:tabLst>
                <a:tab pos="5394325" algn="r"/>
              </a:tabLst>
              <a:defRPr>
                <a:solidFill>
                  <a:schemeClr val="tx1"/>
                </a:solidFill>
                <a:latin typeface="Arial" panose="020B0604020202020204" pitchFamily="34" charset="0"/>
              </a:defRPr>
            </a:lvl8pPr>
            <a:lvl9pPr eaLnBrk="0" fontAlgn="base" hangingPunct="0">
              <a:spcBef>
                <a:spcPct val="0"/>
              </a:spcBef>
              <a:spcAft>
                <a:spcPct val="0"/>
              </a:spcAft>
              <a:tabLst>
                <a:tab pos="5394325" algn="r"/>
              </a:tabLst>
              <a:defRPr>
                <a:solidFill>
                  <a:schemeClr val="tx1"/>
                </a:solidFill>
                <a:latin typeface="Arial" panose="020B0604020202020204" pitchFamily="34" charset="0"/>
              </a:defRPr>
            </a:lvl9pPr>
          </a:lstStyle>
          <a:p>
            <a:pPr>
              <a:spcBef>
                <a:spcPts val="500"/>
              </a:spcBef>
            </a:pPr>
            <a:r>
              <a:rPr kumimoji="0" lang="pt-BR" altLang="pt-BR" sz="12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14. </a:t>
            </a:r>
            <a:r>
              <a:rPr 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VEDAÇÃO À PRÁTICA DE COMERCIALIZAÇÃO DE MEDICAMENTOS. APLICAÇÃO DE INJETÁVEIS E ATENDIMENTO PARTICULAR REMUNERADO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15. REGISTROS ADEQUADOS NO SISTEMA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16. RELAÇÃO E COMUNICAÇÃO ENTRE MEMBROS DA EQUIPE MÉDICA MULTIDISCIPLINAR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17. RELAÇÕES INSTITUCIONAIS E ÉTICAS ..........................................................</a:t>
            </a:r>
          </a:p>
          <a:p>
            <a:pPr>
              <a:spcBef>
                <a:spcPts val="500"/>
              </a:spcBef>
            </a:pP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17.1. Patrocínios e Apoios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a:spcBef>
                <a:spcPts val="500"/>
              </a:spcBef>
            </a:pP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17.2. Brindes, Presentes e Vantagens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endPar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endParaRPr>
          </a:p>
          <a:p>
            <a:pPr>
              <a:spcBef>
                <a:spcPts val="500"/>
              </a:spcBef>
            </a:pP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17.3. Amostras Grátis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a:spcBef>
                <a:spcPts val="500"/>
              </a:spcBef>
            </a:pP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17.4. Indicação de materiais e equipamentos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18. ATIVIDADES DE PESQUISA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19. CONTINGENCIAMENTO DE CONFLITO DE INTERESSES E PROTEÇÃO DA INTEGRIDADE NA ATUAÇÃO PROFISSIONAL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20. NOTIFICAÇÃO COMPULSÓRIA ÀS AUTORIDADES .........................................</a:t>
            </a:r>
          </a:p>
          <a:p>
            <a:pPr>
              <a:spcBef>
                <a:spcPts val="500"/>
              </a:spcBef>
            </a:pP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20.1. O médico deve observar as seguintes disposições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a:spcBef>
                <a:spcPts val="500"/>
              </a:spcBef>
            </a:pPr>
            <a:r>
              <a:rPr lang="pt-BR" altLang="pt-BR" sz="10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20.2. Acionamento de autoridades policiais e órgãos competentes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21. ASSÉDIO SEXUAL, ASSÉDIO MORAL E DISCRIMINAÇÃO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22. CANAL DE ESCUTA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23. MEDICINA DEFENSIVA E QUALIDADE ASSISTENCIAL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24. IMUNIZAÇÃO OCUPACIONAL E BIOSSEGURANÇA .......................................</a:t>
            </a:r>
          </a:p>
          <a:p>
            <a:pPr lvl="0">
              <a:spcBef>
                <a:spcPts val="500"/>
              </a:spcBef>
            </a:pPr>
            <a:r>
              <a:rPr kumimoji="0" lang="pt-BR" altLang="pt-BR" sz="1200" b="0" i="0" strike="noStrike" cap="none" normalizeH="0" baseline="0" dirty="0">
                <a:ln>
                  <a:noFill/>
                </a:ln>
                <a:solidFill>
                  <a:schemeClr val="bg1"/>
                </a:solidFill>
                <a:effectLst/>
                <a:latin typeface="Aptos" panose="020B0004020202020204" pitchFamily="34" charset="0"/>
                <a:ea typeface="MS Mincho" panose="02020609040205080304" pitchFamily="49" charset="-128"/>
                <a:cs typeface="Times New Roman" panose="02020603050405020304" pitchFamily="18" charset="0"/>
              </a:rPr>
              <a:t>25. JALECO, VESTIMENTA E APRESENTAÇÃO PROFISSIONAL .........</a:t>
            </a: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26. VEDAÇÃO ABSOLUTA DE CAPTAÇÃO E USO DE IMAGEM DE PACIENTES E ÓRGÃOS PÚBLICOS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27. GRAVAÇÃO DE CONSULTAS MÉDICAS PRESENCIAIS A PEDIDO DO PACIENTE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28. UTILIZAÇÃO DE EQUIPAMENTOS DA LIVEMED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29. MÉDICOS E PROFISSIONAIS DE SAÚDE COMO SUJEITOS DA POLÍTICA ANTICORRUPÇÃO E ANTISSUBORNO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30. SANÇÕES POR FALSIDADE EM LANÇAMENTOS INDEVIDOS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31. SANÇÕES E PENALIDADES CONTRATUAIS E DIRECIONADOS AOS PROFISSIONAIS VINCULADOS ..........................................................................</a:t>
            </a:r>
          </a:p>
        </p:txBody>
      </p:sp>
      <p:sp>
        <p:nvSpPr>
          <p:cNvPr id="7" name="Google Shape;90;p14">
            <a:extLst>
              <a:ext uri="{FF2B5EF4-FFF2-40B4-BE49-F238E27FC236}">
                <a16:creationId xmlns:a16="http://schemas.microsoft.com/office/drawing/2014/main" id="{F3EE862C-35DD-D78F-57F7-FF8D0F2AB0C7}"/>
              </a:ext>
            </a:extLst>
          </p:cNvPr>
          <p:cNvSpPr/>
          <p:nvPr/>
        </p:nvSpPr>
        <p:spPr>
          <a:xfrm>
            <a:off x="2541848" y="722297"/>
            <a:ext cx="1774305" cy="525208"/>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tabLst>
                <a:tab pos="0" algn="l"/>
              </a:tabLst>
            </a:pPr>
            <a:r>
              <a:rPr lang="pt-BR" sz="2813" b="1" dirty="0">
                <a:solidFill>
                  <a:schemeClr val="lt1"/>
                </a:solidFill>
                <a:latin typeface="Aptos" panose="020B0004020202020204" pitchFamily="34" charset="0"/>
                <a:ea typeface="Calibri"/>
              </a:rPr>
              <a:t>SUMÁRIO</a:t>
            </a:r>
            <a:endParaRPr lang="pt-BR" sz="2813" dirty="0">
              <a:solidFill>
                <a:srgbClr val="000000"/>
              </a:solidFill>
              <a:latin typeface="Aptos" panose="020B0004020202020204" pitchFamily="34" charset="0"/>
            </a:endParaRPr>
          </a:p>
        </p:txBody>
      </p:sp>
      <p:sp>
        <p:nvSpPr>
          <p:cNvPr id="8" name="Rectangle 4">
            <a:extLst>
              <a:ext uri="{FF2B5EF4-FFF2-40B4-BE49-F238E27FC236}">
                <a16:creationId xmlns:a16="http://schemas.microsoft.com/office/drawing/2014/main" id="{2DD93D18-F28A-40DF-8D72-C1E351FB28C0}"/>
              </a:ext>
            </a:extLst>
          </p:cNvPr>
          <p:cNvSpPr>
            <a:spLocks noChangeArrowheads="1"/>
          </p:cNvSpPr>
          <p:nvPr/>
        </p:nvSpPr>
        <p:spPr bwMode="auto">
          <a:xfrm>
            <a:off x="5943601" y="1479733"/>
            <a:ext cx="394970" cy="7355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5394325" algn="r"/>
              </a:tabLst>
              <a:defRPr>
                <a:solidFill>
                  <a:schemeClr val="tx1"/>
                </a:solidFill>
                <a:latin typeface="Arial" panose="020B0604020202020204" pitchFamily="34" charset="0"/>
              </a:defRPr>
            </a:lvl1pPr>
            <a:lvl2pPr eaLnBrk="0" fontAlgn="base" hangingPunct="0">
              <a:spcBef>
                <a:spcPct val="0"/>
              </a:spcBef>
              <a:spcAft>
                <a:spcPct val="0"/>
              </a:spcAft>
              <a:tabLst>
                <a:tab pos="5394325" algn="r"/>
              </a:tabLst>
              <a:defRPr>
                <a:solidFill>
                  <a:schemeClr val="tx1"/>
                </a:solidFill>
                <a:latin typeface="Arial" panose="020B0604020202020204" pitchFamily="34" charset="0"/>
              </a:defRPr>
            </a:lvl2pPr>
            <a:lvl3pPr eaLnBrk="0" fontAlgn="base" hangingPunct="0">
              <a:spcBef>
                <a:spcPct val="0"/>
              </a:spcBef>
              <a:spcAft>
                <a:spcPct val="0"/>
              </a:spcAft>
              <a:tabLst>
                <a:tab pos="5394325" algn="r"/>
              </a:tabLst>
              <a:defRPr>
                <a:solidFill>
                  <a:schemeClr val="tx1"/>
                </a:solidFill>
                <a:latin typeface="Arial" panose="020B0604020202020204" pitchFamily="34" charset="0"/>
              </a:defRPr>
            </a:lvl3pPr>
            <a:lvl4pPr eaLnBrk="0" fontAlgn="base" hangingPunct="0">
              <a:spcBef>
                <a:spcPct val="0"/>
              </a:spcBef>
              <a:spcAft>
                <a:spcPct val="0"/>
              </a:spcAft>
              <a:tabLst>
                <a:tab pos="5394325" algn="r"/>
              </a:tabLst>
              <a:defRPr>
                <a:solidFill>
                  <a:schemeClr val="tx1"/>
                </a:solidFill>
                <a:latin typeface="Arial" panose="020B0604020202020204" pitchFamily="34" charset="0"/>
              </a:defRPr>
            </a:lvl4pPr>
            <a:lvl5pPr eaLnBrk="0" fontAlgn="base" hangingPunct="0">
              <a:spcBef>
                <a:spcPct val="0"/>
              </a:spcBef>
              <a:spcAft>
                <a:spcPct val="0"/>
              </a:spcAft>
              <a:tabLst>
                <a:tab pos="5394325" algn="r"/>
              </a:tabLst>
              <a:defRPr>
                <a:solidFill>
                  <a:schemeClr val="tx1"/>
                </a:solidFill>
                <a:latin typeface="Arial" panose="020B0604020202020204" pitchFamily="34" charset="0"/>
              </a:defRPr>
            </a:lvl5pPr>
            <a:lvl6pPr eaLnBrk="0" fontAlgn="base" hangingPunct="0">
              <a:spcBef>
                <a:spcPct val="0"/>
              </a:spcBef>
              <a:spcAft>
                <a:spcPct val="0"/>
              </a:spcAft>
              <a:tabLst>
                <a:tab pos="5394325" algn="r"/>
              </a:tabLst>
              <a:defRPr>
                <a:solidFill>
                  <a:schemeClr val="tx1"/>
                </a:solidFill>
                <a:latin typeface="Arial" panose="020B0604020202020204" pitchFamily="34" charset="0"/>
              </a:defRPr>
            </a:lvl6pPr>
            <a:lvl7pPr eaLnBrk="0" fontAlgn="base" hangingPunct="0">
              <a:spcBef>
                <a:spcPct val="0"/>
              </a:spcBef>
              <a:spcAft>
                <a:spcPct val="0"/>
              </a:spcAft>
              <a:tabLst>
                <a:tab pos="5394325" algn="r"/>
              </a:tabLst>
              <a:defRPr>
                <a:solidFill>
                  <a:schemeClr val="tx1"/>
                </a:solidFill>
                <a:latin typeface="Arial" panose="020B0604020202020204" pitchFamily="34" charset="0"/>
              </a:defRPr>
            </a:lvl7pPr>
            <a:lvl8pPr eaLnBrk="0" fontAlgn="base" hangingPunct="0">
              <a:spcBef>
                <a:spcPct val="0"/>
              </a:spcBef>
              <a:spcAft>
                <a:spcPct val="0"/>
              </a:spcAft>
              <a:tabLst>
                <a:tab pos="5394325" algn="r"/>
              </a:tabLst>
              <a:defRPr>
                <a:solidFill>
                  <a:schemeClr val="tx1"/>
                </a:solidFill>
                <a:latin typeface="Arial" panose="020B0604020202020204" pitchFamily="34" charset="0"/>
              </a:defRPr>
            </a:lvl8pPr>
            <a:lvl9pPr eaLnBrk="0" fontAlgn="base" hangingPunct="0">
              <a:spcBef>
                <a:spcPct val="0"/>
              </a:spcBef>
              <a:spcAft>
                <a:spcPct val="0"/>
              </a:spcAft>
              <a:tabLst>
                <a:tab pos="5394325" algn="r"/>
              </a:tabLst>
              <a:defRPr>
                <a:solidFill>
                  <a:schemeClr val="tx1"/>
                </a:solidFill>
                <a:latin typeface="Arial" panose="020B0604020202020204" pitchFamily="34" charset="0"/>
              </a:defRPr>
            </a:lvl9pPr>
          </a:lstStyle>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25</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26</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26</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27</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27</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28</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28</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29</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29</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29</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31</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31</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32</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33</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35</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36</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36</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36</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37</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37</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38</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39</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41</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41</a:t>
            </a:r>
          </a:p>
        </p:txBody>
      </p:sp>
    </p:spTree>
    <p:extLst>
      <p:ext uri="{BB962C8B-B14F-4D97-AF65-F5344CB8AC3E}">
        <p14:creationId xmlns:p14="http://schemas.microsoft.com/office/powerpoint/2010/main" val="2684093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Desenho de uma pessoa">
            <a:extLst>
              <a:ext uri="{FF2B5EF4-FFF2-40B4-BE49-F238E27FC236}">
                <a16:creationId xmlns:a16="http://schemas.microsoft.com/office/drawing/2014/main" id="{54236206-B2F1-C7B4-F0D6-959F020F0B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6" name="Rectangle 4">
            <a:extLst>
              <a:ext uri="{FF2B5EF4-FFF2-40B4-BE49-F238E27FC236}">
                <a16:creationId xmlns:a16="http://schemas.microsoft.com/office/drawing/2014/main" id="{B2A34416-61B3-3BC7-0482-3B87B18EE8AA}"/>
              </a:ext>
            </a:extLst>
          </p:cNvPr>
          <p:cNvSpPr>
            <a:spLocks noChangeArrowheads="1"/>
          </p:cNvSpPr>
          <p:nvPr/>
        </p:nvSpPr>
        <p:spPr bwMode="auto">
          <a:xfrm>
            <a:off x="519429" y="1479733"/>
            <a:ext cx="5424172" cy="3005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5394325" algn="r"/>
              </a:tabLst>
              <a:defRPr>
                <a:solidFill>
                  <a:schemeClr val="tx1"/>
                </a:solidFill>
                <a:latin typeface="Arial" panose="020B0604020202020204" pitchFamily="34" charset="0"/>
              </a:defRPr>
            </a:lvl1pPr>
            <a:lvl2pPr eaLnBrk="0" fontAlgn="base" hangingPunct="0">
              <a:spcBef>
                <a:spcPct val="0"/>
              </a:spcBef>
              <a:spcAft>
                <a:spcPct val="0"/>
              </a:spcAft>
              <a:tabLst>
                <a:tab pos="5394325" algn="r"/>
              </a:tabLst>
              <a:defRPr>
                <a:solidFill>
                  <a:schemeClr val="tx1"/>
                </a:solidFill>
                <a:latin typeface="Arial" panose="020B0604020202020204" pitchFamily="34" charset="0"/>
              </a:defRPr>
            </a:lvl2pPr>
            <a:lvl3pPr eaLnBrk="0" fontAlgn="base" hangingPunct="0">
              <a:spcBef>
                <a:spcPct val="0"/>
              </a:spcBef>
              <a:spcAft>
                <a:spcPct val="0"/>
              </a:spcAft>
              <a:tabLst>
                <a:tab pos="5394325" algn="r"/>
              </a:tabLst>
              <a:defRPr>
                <a:solidFill>
                  <a:schemeClr val="tx1"/>
                </a:solidFill>
                <a:latin typeface="Arial" panose="020B0604020202020204" pitchFamily="34" charset="0"/>
              </a:defRPr>
            </a:lvl3pPr>
            <a:lvl4pPr eaLnBrk="0" fontAlgn="base" hangingPunct="0">
              <a:spcBef>
                <a:spcPct val="0"/>
              </a:spcBef>
              <a:spcAft>
                <a:spcPct val="0"/>
              </a:spcAft>
              <a:tabLst>
                <a:tab pos="5394325" algn="r"/>
              </a:tabLst>
              <a:defRPr>
                <a:solidFill>
                  <a:schemeClr val="tx1"/>
                </a:solidFill>
                <a:latin typeface="Arial" panose="020B0604020202020204" pitchFamily="34" charset="0"/>
              </a:defRPr>
            </a:lvl4pPr>
            <a:lvl5pPr eaLnBrk="0" fontAlgn="base" hangingPunct="0">
              <a:spcBef>
                <a:spcPct val="0"/>
              </a:spcBef>
              <a:spcAft>
                <a:spcPct val="0"/>
              </a:spcAft>
              <a:tabLst>
                <a:tab pos="5394325" algn="r"/>
              </a:tabLst>
              <a:defRPr>
                <a:solidFill>
                  <a:schemeClr val="tx1"/>
                </a:solidFill>
                <a:latin typeface="Arial" panose="020B0604020202020204" pitchFamily="34" charset="0"/>
              </a:defRPr>
            </a:lvl5pPr>
            <a:lvl6pPr eaLnBrk="0" fontAlgn="base" hangingPunct="0">
              <a:spcBef>
                <a:spcPct val="0"/>
              </a:spcBef>
              <a:spcAft>
                <a:spcPct val="0"/>
              </a:spcAft>
              <a:tabLst>
                <a:tab pos="5394325" algn="r"/>
              </a:tabLst>
              <a:defRPr>
                <a:solidFill>
                  <a:schemeClr val="tx1"/>
                </a:solidFill>
                <a:latin typeface="Arial" panose="020B0604020202020204" pitchFamily="34" charset="0"/>
              </a:defRPr>
            </a:lvl6pPr>
            <a:lvl7pPr eaLnBrk="0" fontAlgn="base" hangingPunct="0">
              <a:spcBef>
                <a:spcPct val="0"/>
              </a:spcBef>
              <a:spcAft>
                <a:spcPct val="0"/>
              </a:spcAft>
              <a:tabLst>
                <a:tab pos="5394325" algn="r"/>
              </a:tabLst>
              <a:defRPr>
                <a:solidFill>
                  <a:schemeClr val="tx1"/>
                </a:solidFill>
                <a:latin typeface="Arial" panose="020B0604020202020204" pitchFamily="34" charset="0"/>
              </a:defRPr>
            </a:lvl7pPr>
            <a:lvl8pPr eaLnBrk="0" fontAlgn="base" hangingPunct="0">
              <a:spcBef>
                <a:spcPct val="0"/>
              </a:spcBef>
              <a:spcAft>
                <a:spcPct val="0"/>
              </a:spcAft>
              <a:tabLst>
                <a:tab pos="5394325" algn="r"/>
              </a:tabLst>
              <a:defRPr>
                <a:solidFill>
                  <a:schemeClr val="tx1"/>
                </a:solidFill>
                <a:latin typeface="Arial" panose="020B0604020202020204" pitchFamily="34" charset="0"/>
              </a:defRPr>
            </a:lvl8pPr>
            <a:lvl9pPr eaLnBrk="0" fontAlgn="base" hangingPunct="0">
              <a:spcBef>
                <a:spcPct val="0"/>
              </a:spcBef>
              <a:spcAft>
                <a:spcPct val="0"/>
              </a:spcAft>
              <a:tabLst>
                <a:tab pos="5394325" algn="r"/>
              </a:tabLst>
              <a:defRPr>
                <a:solidFill>
                  <a:schemeClr val="tx1"/>
                </a:solidFill>
                <a:latin typeface="Arial" panose="020B0604020202020204" pitchFamily="34" charset="0"/>
              </a:defRPr>
            </a:lvl9pPr>
          </a:lstStyle>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32. SANÇÕES POR ATOS DE IMPROBIDADE E INDISCIPLINA PELOS PROFISSIONAIS VINCULADOS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33. TREINAMENTOS, AULAS E PROGRAMAS DE APERFEIÇOAMENTO PERMANENTES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34. ESCALONAMENTO DE MEDIDAS APLICÁVEIS (EXEMPLIFICATIVO E NÃO EXAUSTIVO)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35. PESSOA EXPOSTA POLITICAMENTE (PEP). JUSTIFICATIVA, CONCEITO E ABRANGÊNCIA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36. CONSELHO DE ÉTICA E COMPLIANCE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37. COMISSÃO TÉCNICA MÉDICA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38. DISPOSIÇÕES FINAIS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39. APROVAÇÃO, VIGÊNCIA, ALTERAÇÕES E ATUALIZAÇÕES .............................</a:t>
            </a:r>
          </a:p>
          <a:p>
            <a:pPr>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40. LEIS E LEGISLAÇÕES ...................................................................................</a:t>
            </a:r>
          </a:p>
        </p:txBody>
      </p:sp>
      <p:sp>
        <p:nvSpPr>
          <p:cNvPr id="7" name="Google Shape;90;p14">
            <a:extLst>
              <a:ext uri="{FF2B5EF4-FFF2-40B4-BE49-F238E27FC236}">
                <a16:creationId xmlns:a16="http://schemas.microsoft.com/office/drawing/2014/main" id="{F3EE862C-35DD-D78F-57F7-FF8D0F2AB0C7}"/>
              </a:ext>
            </a:extLst>
          </p:cNvPr>
          <p:cNvSpPr/>
          <p:nvPr/>
        </p:nvSpPr>
        <p:spPr>
          <a:xfrm>
            <a:off x="2541848" y="722297"/>
            <a:ext cx="1774305" cy="525208"/>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tabLst>
                <a:tab pos="0" algn="l"/>
              </a:tabLst>
            </a:pPr>
            <a:r>
              <a:rPr lang="pt-BR" sz="2813" b="1" dirty="0">
                <a:solidFill>
                  <a:schemeClr val="lt1"/>
                </a:solidFill>
                <a:latin typeface="Aptos" panose="020B0004020202020204" pitchFamily="34" charset="0"/>
                <a:ea typeface="Calibri"/>
              </a:rPr>
              <a:t>SUMÁRIO</a:t>
            </a:r>
            <a:endParaRPr lang="pt-BR" sz="2813" dirty="0">
              <a:solidFill>
                <a:srgbClr val="000000"/>
              </a:solidFill>
              <a:latin typeface="Aptos" panose="020B0004020202020204" pitchFamily="34" charset="0"/>
            </a:endParaRPr>
          </a:p>
        </p:txBody>
      </p:sp>
      <p:sp>
        <p:nvSpPr>
          <p:cNvPr id="8" name="Rectangle 4">
            <a:extLst>
              <a:ext uri="{FF2B5EF4-FFF2-40B4-BE49-F238E27FC236}">
                <a16:creationId xmlns:a16="http://schemas.microsoft.com/office/drawing/2014/main" id="{2DD93D18-F28A-40DF-8D72-C1E351FB28C0}"/>
              </a:ext>
            </a:extLst>
          </p:cNvPr>
          <p:cNvSpPr>
            <a:spLocks noChangeArrowheads="1"/>
          </p:cNvSpPr>
          <p:nvPr/>
        </p:nvSpPr>
        <p:spPr bwMode="auto">
          <a:xfrm>
            <a:off x="5943601" y="1479733"/>
            <a:ext cx="394970" cy="3005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5394325" algn="r"/>
              </a:tabLst>
              <a:defRPr>
                <a:solidFill>
                  <a:schemeClr val="tx1"/>
                </a:solidFill>
                <a:latin typeface="Arial" panose="020B0604020202020204" pitchFamily="34" charset="0"/>
              </a:defRPr>
            </a:lvl1pPr>
            <a:lvl2pPr eaLnBrk="0" fontAlgn="base" hangingPunct="0">
              <a:spcBef>
                <a:spcPct val="0"/>
              </a:spcBef>
              <a:spcAft>
                <a:spcPct val="0"/>
              </a:spcAft>
              <a:tabLst>
                <a:tab pos="5394325" algn="r"/>
              </a:tabLst>
              <a:defRPr>
                <a:solidFill>
                  <a:schemeClr val="tx1"/>
                </a:solidFill>
                <a:latin typeface="Arial" panose="020B0604020202020204" pitchFamily="34" charset="0"/>
              </a:defRPr>
            </a:lvl2pPr>
            <a:lvl3pPr eaLnBrk="0" fontAlgn="base" hangingPunct="0">
              <a:spcBef>
                <a:spcPct val="0"/>
              </a:spcBef>
              <a:spcAft>
                <a:spcPct val="0"/>
              </a:spcAft>
              <a:tabLst>
                <a:tab pos="5394325" algn="r"/>
              </a:tabLst>
              <a:defRPr>
                <a:solidFill>
                  <a:schemeClr val="tx1"/>
                </a:solidFill>
                <a:latin typeface="Arial" panose="020B0604020202020204" pitchFamily="34" charset="0"/>
              </a:defRPr>
            </a:lvl3pPr>
            <a:lvl4pPr eaLnBrk="0" fontAlgn="base" hangingPunct="0">
              <a:spcBef>
                <a:spcPct val="0"/>
              </a:spcBef>
              <a:spcAft>
                <a:spcPct val="0"/>
              </a:spcAft>
              <a:tabLst>
                <a:tab pos="5394325" algn="r"/>
              </a:tabLst>
              <a:defRPr>
                <a:solidFill>
                  <a:schemeClr val="tx1"/>
                </a:solidFill>
                <a:latin typeface="Arial" panose="020B0604020202020204" pitchFamily="34" charset="0"/>
              </a:defRPr>
            </a:lvl4pPr>
            <a:lvl5pPr eaLnBrk="0" fontAlgn="base" hangingPunct="0">
              <a:spcBef>
                <a:spcPct val="0"/>
              </a:spcBef>
              <a:spcAft>
                <a:spcPct val="0"/>
              </a:spcAft>
              <a:tabLst>
                <a:tab pos="5394325" algn="r"/>
              </a:tabLst>
              <a:defRPr>
                <a:solidFill>
                  <a:schemeClr val="tx1"/>
                </a:solidFill>
                <a:latin typeface="Arial" panose="020B0604020202020204" pitchFamily="34" charset="0"/>
              </a:defRPr>
            </a:lvl5pPr>
            <a:lvl6pPr eaLnBrk="0" fontAlgn="base" hangingPunct="0">
              <a:spcBef>
                <a:spcPct val="0"/>
              </a:spcBef>
              <a:spcAft>
                <a:spcPct val="0"/>
              </a:spcAft>
              <a:tabLst>
                <a:tab pos="5394325" algn="r"/>
              </a:tabLst>
              <a:defRPr>
                <a:solidFill>
                  <a:schemeClr val="tx1"/>
                </a:solidFill>
                <a:latin typeface="Arial" panose="020B0604020202020204" pitchFamily="34" charset="0"/>
              </a:defRPr>
            </a:lvl6pPr>
            <a:lvl7pPr eaLnBrk="0" fontAlgn="base" hangingPunct="0">
              <a:spcBef>
                <a:spcPct val="0"/>
              </a:spcBef>
              <a:spcAft>
                <a:spcPct val="0"/>
              </a:spcAft>
              <a:tabLst>
                <a:tab pos="5394325" algn="r"/>
              </a:tabLst>
              <a:defRPr>
                <a:solidFill>
                  <a:schemeClr val="tx1"/>
                </a:solidFill>
                <a:latin typeface="Arial" panose="020B0604020202020204" pitchFamily="34" charset="0"/>
              </a:defRPr>
            </a:lvl7pPr>
            <a:lvl8pPr eaLnBrk="0" fontAlgn="base" hangingPunct="0">
              <a:spcBef>
                <a:spcPct val="0"/>
              </a:spcBef>
              <a:spcAft>
                <a:spcPct val="0"/>
              </a:spcAft>
              <a:tabLst>
                <a:tab pos="5394325" algn="r"/>
              </a:tabLst>
              <a:defRPr>
                <a:solidFill>
                  <a:schemeClr val="tx1"/>
                </a:solidFill>
                <a:latin typeface="Arial" panose="020B0604020202020204" pitchFamily="34" charset="0"/>
              </a:defRPr>
            </a:lvl8pPr>
            <a:lvl9pPr eaLnBrk="0" fontAlgn="base" hangingPunct="0">
              <a:spcBef>
                <a:spcPct val="0"/>
              </a:spcBef>
              <a:spcAft>
                <a:spcPct val="0"/>
              </a:spcAft>
              <a:tabLst>
                <a:tab pos="5394325" algn="r"/>
              </a:tabLst>
              <a:defRPr>
                <a:solidFill>
                  <a:schemeClr val="tx1"/>
                </a:solidFill>
                <a:latin typeface="Arial" panose="020B0604020202020204" pitchFamily="34" charset="0"/>
              </a:defRPr>
            </a:lvl9pPr>
          </a:lstStyle>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42</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42</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43</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  44</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45</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46</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46</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46</a:t>
            </a:r>
          </a:p>
          <a:p>
            <a:pPr lvl="0">
              <a:spcBef>
                <a:spcPts val="500"/>
              </a:spcBef>
            </a:pPr>
            <a:r>
              <a:rPr lang="pt-BR" altLang="pt-BR" sz="1200" dirty="0">
                <a:solidFill>
                  <a:schemeClr val="bg1"/>
                </a:solidFill>
                <a:latin typeface="Aptos" panose="020B0004020202020204" pitchFamily="34" charset="0"/>
                <a:ea typeface="MS Mincho" panose="02020609040205080304" pitchFamily="49" charset="-128"/>
                <a:cs typeface="Times New Roman" panose="02020603050405020304" pitchFamily="18" charset="0"/>
              </a:rPr>
              <a:t>47</a:t>
            </a:r>
          </a:p>
        </p:txBody>
      </p:sp>
    </p:spTree>
    <p:extLst>
      <p:ext uri="{BB962C8B-B14F-4D97-AF65-F5344CB8AC3E}">
        <p14:creationId xmlns:p14="http://schemas.microsoft.com/office/powerpoint/2010/main" val="1507930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Forma, Círculo&#10;&#10;O conteúdo gerado por IA pode estar incorreto.">
            <a:extLst>
              <a:ext uri="{FF2B5EF4-FFF2-40B4-BE49-F238E27FC236}">
                <a16:creationId xmlns:a16="http://schemas.microsoft.com/office/drawing/2014/main" id="{22F0CD7C-7AF0-42E4-55F4-7D90157A96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2" name="Google Shape;97;p15">
            <a:extLst>
              <a:ext uri="{FF2B5EF4-FFF2-40B4-BE49-F238E27FC236}">
                <a16:creationId xmlns:a16="http://schemas.microsoft.com/office/drawing/2014/main" id="{C7302291-D0BB-79B1-F97D-5966C7244AC2}"/>
              </a:ext>
            </a:extLst>
          </p:cNvPr>
          <p:cNvSpPr/>
          <p:nvPr/>
        </p:nvSpPr>
        <p:spPr>
          <a:xfrm>
            <a:off x="378973" y="1374848"/>
            <a:ext cx="3616830" cy="406265"/>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tabLst>
                <a:tab pos="0" algn="l"/>
              </a:tabLst>
            </a:pPr>
            <a:r>
              <a:rPr lang="pt-BR" b="1" dirty="0">
                <a:solidFill>
                  <a:schemeClr val="dk1"/>
                </a:solidFill>
                <a:latin typeface="Aptos"/>
                <a:ea typeface="Calibri"/>
              </a:rPr>
              <a:t>Mensagem do Diretor Presidente</a:t>
            </a:r>
            <a:endParaRPr lang="pt-BR" dirty="0">
              <a:solidFill>
                <a:srgbClr val="000000"/>
              </a:solidFill>
              <a:latin typeface="Aptos"/>
            </a:endParaRPr>
          </a:p>
        </p:txBody>
      </p:sp>
      <p:sp>
        <p:nvSpPr>
          <p:cNvPr id="4" name="Google Shape;98;p15">
            <a:extLst>
              <a:ext uri="{FF2B5EF4-FFF2-40B4-BE49-F238E27FC236}">
                <a16:creationId xmlns:a16="http://schemas.microsoft.com/office/drawing/2014/main" id="{F5A8E133-BDC5-E51E-DAC1-4CCB7A66D0CE}"/>
              </a:ext>
            </a:extLst>
          </p:cNvPr>
          <p:cNvSpPr/>
          <p:nvPr/>
        </p:nvSpPr>
        <p:spPr>
          <a:xfrm>
            <a:off x="378974" y="1812647"/>
            <a:ext cx="6100054" cy="6494085"/>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r>
              <a:rPr lang="pt-BR" sz="1200" dirty="0">
                <a:ea typeface="Calibri" panose="020F0502020204030204" pitchFamily="34" charset="0"/>
                <a:cs typeface="Calibri" panose="020F0502020204030204" pitchFamily="34" charset="0"/>
              </a:rPr>
              <a:t>Prezadas e prezados,</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Apresentamos o nosso Manual de Conduta Médica da </a:t>
            </a:r>
            <a:r>
              <a:rPr lang="pt-BR" sz="1200" dirty="0" err="1">
                <a:ea typeface="Calibri" panose="020F0502020204030204" pitchFamily="34" charset="0"/>
                <a:cs typeface="Calibri" panose="020F0502020204030204" pitchFamily="34" charset="0"/>
              </a:rPr>
              <a:t>Livemed</a:t>
            </a:r>
            <a:r>
              <a:rPr lang="pt-BR" sz="1200" dirty="0">
                <a:ea typeface="Calibri" panose="020F0502020204030204" pitchFamily="34" charset="0"/>
                <a:cs typeface="Calibri" panose="020F0502020204030204" pitchFamily="34" charset="0"/>
              </a:rPr>
              <a:t>. </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Este Manual traduz, de maneira clara e prática, aquilo que acreditamos; cuidado ao paciente com dignidade, independência técnica, respeito ao sigilo e absoluto compromisso com a integridade. </a:t>
            </a:r>
          </a:p>
          <a:p>
            <a:r>
              <a:rPr lang="pt-BR" sz="1200" dirty="0">
                <a:ea typeface="Calibri" panose="020F0502020204030204" pitchFamily="34" charset="0"/>
                <a:cs typeface="Calibri" panose="020F0502020204030204" pitchFamily="34" charset="0"/>
              </a:rPr>
              <a:t>Atuamos em hospitais e serviços de saúde em todo o país e, por isso, reforçamos padrões que vão além do cumprimento de normas, são diretrizes que orientam cada decisão clínica, registro no sistema e interação com pacientes, famílias e equipes.</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Este Manual está alinhado ao Código de Ética Médica e às leis aplicáveis. Ele valoriza a confidencialidade extrema do atendimento, o uso consistente de consentimentos, da alta médica a pedido, a prevenção de conflitos de interesses e a conduta livre de discriminação e assédio.</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Mantemos um canal de escuta acessível, confidencial e sem tolerância a retaliações, porque ética também é coragem de falar e de corrigir rotas. Complementarmente, promoveremos treinamentos on-line para consolidar boas práticas no dia a dia.</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A integridade é o nosso norte; e a qualidade e segurança do paciente, a nossa razão de existir.</a:t>
            </a:r>
          </a:p>
          <a:p>
            <a:pPr>
              <a:lnSpc>
                <a:spcPct val="100000"/>
              </a:lnSpc>
              <a:tabLst>
                <a:tab pos="0" algn="l"/>
              </a:tabLst>
            </a:pPr>
            <a:endParaRPr lang="pt-BR" sz="1800" b="0" u="none" strike="noStrike" dirty="0">
              <a:solidFill>
                <a:srgbClr val="000000"/>
              </a:solidFill>
              <a:effectLst/>
              <a:uFillTx/>
              <a:latin typeface="Aptos"/>
            </a:endParaRPr>
          </a:p>
          <a:p>
            <a:pPr>
              <a:lnSpc>
                <a:spcPct val="100000"/>
              </a:lnSpc>
              <a:tabLst>
                <a:tab pos="0" algn="l"/>
              </a:tabLst>
            </a:pPr>
            <a:r>
              <a:rPr lang="pt-BR" sz="1200" b="1" u="none" strike="noStrike" dirty="0">
                <a:solidFill>
                  <a:schemeClr val="dk1"/>
                </a:solidFill>
                <a:effectLst/>
                <a:uFillTx/>
                <a:latin typeface="Aptos"/>
                <a:ea typeface="Calibri"/>
              </a:rPr>
              <a:t>Flávio Francisco Albuquerque Santos</a:t>
            </a:r>
            <a:endParaRPr lang="pt-BR" sz="1200" b="0" u="none" strike="noStrike" dirty="0">
              <a:solidFill>
                <a:srgbClr val="000000"/>
              </a:solidFill>
              <a:effectLst/>
              <a:uFillTx/>
              <a:latin typeface="Aptos"/>
            </a:endParaRPr>
          </a:p>
          <a:p>
            <a:pPr>
              <a:lnSpc>
                <a:spcPct val="100000"/>
              </a:lnSpc>
              <a:tabLst>
                <a:tab pos="0" algn="l"/>
              </a:tabLst>
            </a:pPr>
            <a:r>
              <a:rPr lang="pt-BR" sz="1200" b="1" u="none" strike="noStrike" dirty="0">
                <a:solidFill>
                  <a:schemeClr val="dk1"/>
                </a:solidFill>
                <a:effectLst/>
                <a:uFillTx/>
                <a:latin typeface="Aptos"/>
                <a:ea typeface="Calibri"/>
              </a:rPr>
              <a:t>Diretor Presidente LIVEMED</a:t>
            </a:r>
            <a:endParaRPr lang="pt-BR" sz="1200" b="0" u="none" strike="noStrike" dirty="0">
              <a:solidFill>
                <a:srgbClr val="000000"/>
              </a:solidFill>
              <a:effectLst/>
              <a:uFillTx/>
              <a:latin typeface="Aptos"/>
            </a:endParaRPr>
          </a:p>
        </p:txBody>
      </p:sp>
    </p:spTree>
    <p:extLst>
      <p:ext uri="{BB962C8B-B14F-4D97-AF65-F5344CB8AC3E}">
        <p14:creationId xmlns:p14="http://schemas.microsoft.com/office/powerpoint/2010/main" val="1059168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 Círculo&#10;&#10;O conteúdo gerado por IA pode estar incorreto.">
            <a:extLst>
              <a:ext uri="{FF2B5EF4-FFF2-40B4-BE49-F238E27FC236}">
                <a16:creationId xmlns:a16="http://schemas.microsoft.com/office/drawing/2014/main" id="{CBE86B26-A80D-901D-43AB-8B676F992E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5" name="Google Shape;98;p15">
            <a:extLst>
              <a:ext uri="{FF2B5EF4-FFF2-40B4-BE49-F238E27FC236}">
                <a16:creationId xmlns:a16="http://schemas.microsoft.com/office/drawing/2014/main" id="{F6832799-DDE5-9657-A00C-FA6897CE09D8}"/>
              </a:ext>
            </a:extLst>
          </p:cNvPr>
          <p:cNvSpPr/>
          <p:nvPr/>
        </p:nvSpPr>
        <p:spPr>
          <a:xfrm>
            <a:off x="378974" y="1671782"/>
            <a:ext cx="6100054" cy="501675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tabLst>
                <a:tab pos="0" algn="l"/>
              </a:tabLst>
            </a:pPr>
            <a:r>
              <a:rPr lang="pt-BR" sz="1400" b="1" dirty="0">
                <a:solidFill>
                  <a:schemeClr val="dk1"/>
                </a:solidFill>
                <a:latin typeface="Aptos"/>
                <a:ea typeface="Calibri"/>
              </a:rPr>
              <a:t>1.1. Missão</a:t>
            </a:r>
            <a:endParaRPr lang="pt-BR" sz="1400" dirty="0">
              <a:solidFill>
                <a:srgbClr val="000000"/>
              </a:solidFill>
              <a:latin typeface="Aptos"/>
            </a:endParaRPr>
          </a:p>
          <a:p>
            <a:pPr>
              <a:tabLst>
                <a:tab pos="0" algn="l"/>
              </a:tabLst>
            </a:pPr>
            <a:r>
              <a:rPr lang="pt-BR" sz="1200" dirty="0">
                <a:solidFill>
                  <a:schemeClr val="dk1"/>
                </a:solidFill>
                <a:latin typeface="Aptos"/>
                <a:ea typeface="Calibri"/>
              </a:rPr>
              <a:t>Ser o elo estratégico entre gestores e unidades de saúde, garantindo assistência médica contínua e de excelência por meio de uma gestão organizada e confiável, assegurando que o cuidado ao paciente não seja interrompido.</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400" b="1" dirty="0">
                <a:solidFill>
                  <a:schemeClr val="dk1"/>
                </a:solidFill>
                <a:latin typeface="Aptos"/>
                <a:ea typeface="Calibri"/>
              </a:rPr>
              <a:t>1.2. Visão</a:t>
            </a:r>
            <a:endParaRPr lang="pt-BR" sz="1400" dirty="0">
              <a:solidFill>
                <a:srgbClr val="000000"/>
              </a:solidFill>
              <a:latin typeface="Aptos"/>
            </a:endParaRPr>
          </a:p>
          <a:p>
            <a:pPr>
              <a:tabLst>
                <a:tab pos="0" algn="l"/>
              </a:tabLst>
            </a:pPr>
            <a:r>
              <a:rPr lang="pt-BR" sz="1200" dirty="0">
                <a:solidFill>
                  <a:schemeClr val="dk1"/>
                </a:solidFill>
                <a:latin typeface="Aptos"/>
                <a:ea typeface="Calibri"/>
              </a:rPr>
              <a:t>Liderar o mercado nacional de gestão médica pela excelência operacional e organização estratégica no âmbito da saúde de humana e preventiva.</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400" b="1" dirty="0">
                <a:solidFill>
                  <a:schemeClr val="dk1"/>
                </a:solidFill>
                <a:latin typeface="Aptos"/>
                <a:ea typeface="Calibri"/>
              </a:rPr>
              <a:t>1.3. Valores</a:t>
            </a:r>
            <a:endParaRPr lang="pt-BR" sz="1400" dirty="0">
              <a:solidFill>
                <a:srgbClr val="000000"/>
              </a:solidFill>
              <a:latin typeface="Aptos"/>
            </a:endParaRPr>
          </a:p>
          <a:p>
            <a:pPr>
              <a:tabLst>
                <a:tab pos="0" algn="l"/>
              </a:tabLst>
            </a:pPr>
            <a:r>
              <a:rPr lang="pt-BR" sz="1200" dirty="0">
                <a:solidFill>
                  <a:schemeClr val="dk1"/>
                </a:solidFill>
                <a:latin typeface="Aptos"/>
                <a:ea typeface="Calibri"/>
              </a:rPr>
              <a:t>Somos uma empresa de médicos para médicos, cliente no centro, resolução de problemas em saúde com ética e responsabilidade estratégica.</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400" b="1" dirty="0">
                <a:solidFill>
                  <a:schemeClr val="dk1"/>
                </a:solidFill>
                <a:latin typeface="Aptos"/>
                <a:ea typeface="Calibri"/>
              </a:rPr>
              <a:t>1.4. Compromissos Institucionais</a:t>
            </a:r>
            <a:endParaRPr lang="pt-BR" sz="1400" dirty="0">
              <a:solidFill>
                <a:srgbClr val="000000"/>
              </a:solidFill>
              <a:latin typeface="Aptos"/>
            </a:endParaRPr>
          </a:p>
          <a:p>
            <a:pPr marL="96386" indent="-96386">
              <a:buClr>
                <a:srgbClr val="000000"/>
              </a:buClr>
              <a:buFont typeface="Arial"/>
              <a:buChar char="•"/>
              <a:tabLst>
                <a:tab pos="0" algn="l"/>
              </a:tabLst>
            </a:pPr>
            <a:r>
              <a:rPr lang="pt-BR" sz="1200" b="1" dirty="0">
                <a:solidFill>
                  <a:schemeClr val="dk1"/>
                </a:solidFill>
                <a:latin typeface="Aptos"/>
                <a:ea typeface="Calibri"/>
              </a:rPr>
              <a:t>Paciente no centro:</a:t>
            </a:r>
            <a:r>
              <a:rPr lang="pt-BR" sz="1200" dirty="0">
                <a:solidFill>
                  <a:schemeClr val="dk1"/>
                </a:solidFill>
                <a:latin typeface="Aptos"/>
                <a:ea typeface="Calibri"/>
              </a:rPr>
              <a:t> decisões clínicas e administrativas orientadas pela segurança, pela qualidade e pela experiência do paciente;</a:t>
            </a:r>
            <a:endParaRPr lang="pt-BR" sz="1200" dirty="0">
              <a:solidFill>
                <a:srgbClr val="000000"/>
              </a:solidFill>
              <a:latin typeface="Aptos"/>
            </a:endParaRPr>
          </a:p>
          <a:p>
            <a:pPr marL="96386" indent="-96386">
              <a:buClr>
                <a:srgbClr val="000000"/>
              </a:buClr>
              <a:buFont typeface="Arial"/>
              <a:buChar char="•"/>
              <a:tabLst>
                <a:tab pos="0" algn="l"/>
              </a:tabLst>
            </a:pPr>
            <a:r>
              <a:rPr lang="pt-BR" sz="1200" b="1" dirty="0">
                <a:solidFill>
                  <a:schemeClr val="dk1"/>
                </a:solidFill>
                <a:latin typeface="Aptos"/>
                <a:ea typeface="Calibri"/>
              </a:rPr>
              <a:t>Conformidade:</a:t>
            </a:r>
            <a:r>
              <a:rPr lang="pt-BR" sz="1200" dirty="0">
                <a:solidFill>
                  <a:schemeClr val="dk1"/>
                </a:solidFill>
                <a:latin typeface="Aptos"/>
                <a:ea typeface="Calibri"/>
              </a:rPr>
              <a:t> observância às leis, normas sanitárias, LGPD, políticas internas e diretrizes de órgãos reguladores;</a:t>
            </a:r>
            <a:endParaRPr lang="pt-BR" sz="1200" dirty="0">
              <a:solidFill>
                <a:srgbClr val="000000"/>
              </a:solidFill>
              <a:latin typeface="Aptos"/>
            </a:endParaRPr>
          </a:p>
          <a:p>
            <a:pPr marL="96386" indent="-96386">
              <a:buClr>
                <a:srgbClr val="000000"/>
              </a:buClr>
              <a:buFont typeface="Arial"/>
              <a:buChar char="•"/>
              <a:tabLst>
                <a:tab pos="0" algn="l"/>
              </a:tabLst>
            </a:pPr>
            <a:r>
              <a:rPr lang="pt-BR" sz="1200" b="1" dirty="0">
                <a:solidFill>
                  <a:schemeClr val="dk1"/>
                </a:solidFill>
                <a:latin typeface="Aptos"/>
                <a:ea typeface="Calibri"/>
              </a:rPr>
              <a:t>Sustentabilidade: </a:t>
            </a:r>
            <a:r>
              <a:rPr lang="pt-BR" sz="1200" dirty="0">
                <a:solidFill>
                  <a:schemeClr val="dk1"/>
                </a:solidFill>
                <a:latin typeface="Aptos"/>
                <a:ea typeface="Calibri"/>
              </a:rPr>
              <a:t>eficiência operacional, uso racional de recursos e responsabilidade socioambiental;</a:t>
            </a:r>
            <a:endParaRPr lang="pt-BR" sz="1200" dirty="0">
              <a:solidFill>
                <a:srgbClr val="000000"/>
              </a:solidFill>
              <a:latin typeface="Aptos"/>
            </a:endParaRPr>
          </a:p>
          <a:p>
            <a:pPr marL="96386" indent="-96386">
              <a:buClr>
                <a:srgbClr val="000000"/>
              </a:buClr>
              <a:buFont typeface="Arial"/>
              <a:buChar char="•"/>
              <a:tabLst>
                <a:tab pos="0" algn="l"/>
              </a:tabLst>
            </a:pPr>
            <a:r>
              <a:rPr lang="pt-BR" sz="1200" b="1" dirty="0">
                <a:solidFill>
                  <a:schemeClr val="dk1"/>
                </a:solidFill>
                <a:latin typeface="Aptos"/>
                <a:ea typeface="Calibri"/>
              </a:rPr>
              <a:t>Desenvolvimento de pessoas:</a:t>
            </a:r>
            <a:r>
              <a:rPr lang="pt-BR" sz="1200" dirty="0">
                <a:solidFill>
                  <a:schemeClr val="dk1"/>
                </a:solidFill>
                <a:latin typeface="Aptos"/>
                <a:ea typeface="Calibri"/>
              </a:rPr>
              <a:t> formação contínua, avaliação de desempenho e cultura de aprendizado.</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b="1" dirty="0">
                <a:solidFill>
                  <a:schemeClr val="dk1"/>
                </a:solidFill>
                <a:latin typeface="Aptos"/>
                <a:ea typeface="Calibri"/>
              </a:rPr>
              <a:t>Resultado esperado: </a:t>
            </a:r>
            <a:r>
              <a:rPr lang="pt-BR" sz="1200" dirty="0">
                <a:solidFill>
                  <a:schemeClr val="dk1"/>
                </a:solidFill>
                <a:latin typeface="Aptos"/>
                <a:ea typeface="Calibri"/>
              </a:rPr>
              <a:t>alinhamento de toda a organização — direção, médicos, equipes assistenciais e administrativas — a um mesmo propósito de cuidar com excelência, ética e eficiência, garantindo valor em saúde para a sociedade.</a:t>
            </a:r>
            <a:endParaRPr lang="pt-BR" sz="1200" dirty="0">
              <a:solidFill>
                <a:srgbClr val="000000"/>
              </a:solidFill>
              <a:latin typeface="Aptos"/>
            </a:endParaRPr>
          </a:p>
        </p:txBody>
      </p:sp>
      <p:sp>
        <p:nvSpPr>
          <p:cNvPr id="6" name="Google Shape;99;p15">
            <a:extLst>
              <a:ext uri="{FF2B5EF4-FFF2-40B4-BE49-F238E27FC236}">
                <a16:creationId xmlns:a16="http://schemas.microsoft.com/office/drawing/2014/main" id="{37CDD2DC-CA73-C9FA-A476-3167BD7062B7}"/>
              </a:ext>
            </a:extLst>
          </p:cNvPr>
          <p:cNvSpPr/>
          <p:nvPr/>
        </p:nvSpPr>
        <p:spPr>
          <a:xfrm>
            <a:off x="378972" y="1025451"/>
            <a:ext cx="4894067"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sz="1800" b="1" dirty="0">
                <a:solidFill>
                  <a:srgbClr val="00538E"/>
                </a:solidFill>
                <a:latin typeface="Aptos" panose="020B0004020202020204" pitchFamily="34" charset="0"/>
                <a:ea typeface="Calibri"/>
              </a:rPr>
              <a:t>1. MISSÃO, VISÃO, VALORES E COMPROMISSOS INSTITUCIONAIS</a:t>
            </a:r>
            <a:endParaRPr lang="pt-BR" sz="1800" dirty="0">
              <a:solidFill>
                <a:srgbClr val="000000"/>
              </a:solidFill>
              <a:latin typeface="Aptos" panose="020B0004020202020204" pitchFamily="34" charset="0"/>
            </a:endParaRPr>
          </a:p>
        </p:txBody>
      </p:sp>
    </p:spTree>
    <p:extLst>
      <p:ext uri="{BB962C8B-B14F-4D97-AF65-F5344CB8AC3E}">
        <p14:creationId xmlns:p14="http://schemas.microsoft.com/office/powerpoint/2010/main" val="683329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9;p15">
            <a:extLst>
              <a:ext uri="{FF2B5EF4-FFF2-40B4-BE49-F238E27FC236}">
                <a16:creationId xmlns:a16="http://schemas.microsoft.com/office/drawing/2014/main" id="{150C5DEC-FC97-268C-4EBC-5C35291C990C}"/>
              </a:ext>
            </a:extLst>
          </p:cNvPr>
          <p:cNvSpPr/>
          <p:nvPr/>
        </p:nvSpPr>
        <p:spPr>
          <a:xfrm>
            <a:off x="378972" y="962821"/>
            <a:ext cx="4894067"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sz="1800" b="1" dirty="0">
                <a:solidFill>
                  <a:srgbClr val="00538E"/>
                </a:solidFill>
                <a:latin typeface="Aptos"/>
                <a:ea typeface="Calibri"/>
              </a:rPr>
              <a:t>2. FINALIDADE E ABRANGÊNCIA</a:t>
            </a:r>
            <a:endParaRPr lang="pt-BR" sz="1800" dirty="0">
              <a:solidFill>
                <a:srgbClr val="000000"/>
              </a:solidFill>
              <a:latin typeface="Aptos"/>
            </a:endParaRPr>
          </a:p>
        </p:txBody>
      </p:sp>
      <p:sp>
        <p:nvSpPr>
          <p:cNvPr id="7" name="Google Shape;98;p15">
            <a:extLst>
              <a:ext uri="{FF2B5EF4-FFF2-40B4-BE49-F238E27FC236}">
                <a16:creationId xmlns:a16="http://schemas.microsoft.com/office/drawing/2014/main" id="{AA1ED79E-B28B-AB3C-6694-B7DB6B253ACD}"/>
              </a:ext>
            </a:extLst>
          </p:cNvPr>
          <p:cNvSpPr/>
          <p:nvPr/>
        </p:nvSpPr>
        <p:spPr>
          <a:xfrm>
            <a:off x="378974" y="1332153"/>
            <a:ext cx="6100054" cy="1032224"/>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r>
              <a:rPr lang="pt-BR" sz="1200" dirty="0">
                <a:ea typeface="Calibri" panose="020F0502020204030204" pitchFamily="34" charset="0"/>
                <a:cs typeface="Calibri" panose="020F0502020204030204" pitchFamily="34" charset="0"/>
              </a:rPr>
              <a:t>Este manual se aplica aos profissionais médicos vinculados às pessoas jurídicas credenciadas, sendo as obrigações direcionadas à pessoa jurídica, que se compromete a assegurar que seus profissionais atuem conforme as diretrizes aqui estabelecidas. A observância de suas regras é obrigatória em todas as interações públicas e privadas, em especial com pacientes, familiares, equipes e autoridades, em todo o território nacional.</a:t>
            </a:r>
            <a:endParaRPr lang="pt-BR" sz="1400" dirty="0"/>
          </a:p>
        </p:txBody>
      </p:sp>
      <p:sp>
        <p:nvSpPr>
          <p:cNvPr id="8" name="Google Shape;99;p15">
            <a:extLst>
              <a:ext uri="{FF2B5EF4-FFF2-40B4-BE49-F238E27FC236}">
                <a16:creationId xmlns:a16="http://schemas.microsoft.com/office/drawing/2014/main" id="{4DB1D5D1-1582-E448-895B-1101D6C88EBC}"/>
              </a:ext>
            </a:extLst>
          </p:cNvPr>
          <p:cNvSpPr/>
          <p:nvPr/>
        </p:nvSpPr>
        <p:spPr>
          <a:xfrm>
            <a:off x="378972" y="2465588"/>
            <a:ext cx="5094902"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3. PRINCÍPIOS E DEVERES ÉTICOS QUE REGEM ESTE MANUAL</a:t>
            </a:r>
          </a:p>
        </p:txBody>
      </p:sp>
      <p:sp>
        <p:nvSpPr>
          <p:cNvPr id="9" name="Google Shape;98;p15">
            <a:extLst>
              <a:ext uri="{FF2B5EF4-FFF2-40B4-BE49-F238E27FC236}">
                <a16:creationId xmlns:a16="http://schemas.microsoft.com/office/drawing/2014/main" id="{45DE843D-3B4B-B030-07E0-96C959F3E564}"/>
              </a:ext>
            </a:extLst>
          </p:cNvPr>
          <p:cNvSpPr/>
          <p:nvPr/>
        </p:nvSpPr>
        <p:spPr>
          <a:xfrm>
            <a:off x="378974" y="3111919"/>
            <a:ext cx="6100054" cy="530952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O exercício profissional deve ser conduzido com respeito à dignidade humana, à autonomia do paciente, à integridade clínica, à prudência e à segurança assistencial. O médico mantém independência técnica e age sem qualquer discriminação ou assédio. Compromete-se a seguir a legislação vigente e o Código de Ética Médica – CEM (Resolução CFM nº 2.217/2018 e atualizações), base normativa que inspira e orienta este Código.</a:t>
            </a:r>
          </a:p>
          <a:p>
            <a:endParaRPr lang="pt-BR" sz="1200" dirty="0">
              <a:ea typeface="Calibri" panose="020F0502020204030204" pitchFamily="34" charset="0"/>
              <a:cs typeface="Calibri" panose="020F0502020204030204" pitchFamily="34" charset="0"/>
            </a:endParaRPr>
          </a:p>
          <a:p>
            <a:r>
              <a:rPr lang="pt-BR" sz="1400" b="1" dirty="0">
                <a:ea typeface="Calibri" panose="020F0502020204030204" pitchFamily="34" charset="0"/>
                <a:cs typeface="Calibri" panose="020F0502020204030204" pitchFamily="34" charset="0"/>
              </a:rPr>
              <a:t>3.1 Direitos Fundamentais dos Pacientes</a:t>
            </a:r>
            <a:br>
              <a:rPr lang="pt-BR" sz="1400" b="1" dirty="0">
                <a:ea typeface="Calibri" panose="020F0502020204030204" pitchFamily="34" charset="0"/>
                <a:cs typeface="Calibri" panose="020F0502020204030204" pitchFamily="34" charset="0"/>
              </a:rPr>
            </a:br>
            <a:endParaRPr lang="pt-BR" sz="3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Ser o elo estratégico entre gestores e unidades de saúde, garantindo assistência médica contínua e de excelência por meio de uma gestão organizada e confiável, assegurando que o cuidado ao paciente não seja interrompido.</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I. Direito à Continuidade do Cuidado (Não Abandono): Uma vez iniciado o atendimento clínico ou procedimento diagnóstico, o profissional médico tem o dever de garantir a continuidade da assistência, podendo cessá-la apenas por motivo relevante que inviabilize o adequado desempenho profissional, desde que assegurada a transição responsável para outro profissional. </a:t>
            </a:r>
            <a:br>
              <a:rPr lang="pt-BR" sz="1200" dirty="0">
                <a:ea typeface="Calibri" panose="020F0502020204030204" pitchFamily="34" charset="0"/>
                <a:cs typeface="Calibri" panose="020F0502020204030204" pitchFamily="34" charset="0"/>
              </a:rPr>
            </a:br>
            <a:r>
              <a:rPr lang="pt-BR" sz="1200" dirty="0">
                <a:ea typeface="Calibri" panose="020F0502020204030204" pitchFamily="34" charset="0"/>
                <a:cs typeface="Calibri" panose="020F0502020204030204" pitchFamily="34" charset="0"/>
              </a:rPr>
              <a:t>(Fundamento: CEM, Cap. V, art. 36, §§ 1º e 2º)</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II. Direito a Acompanhante: O paciente tem direito de ser acompanhado por pessoa de sua escolha durante consultas, internações ou exames. No caso de crianças, adolescentes e idosos, o acompanhamento deve ser integral e ininterrupto.</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III. Pacientes mulheres têm direito a acompanhante em consultas, exames e procedimentos em serviços de saúde públicos e privados, garantido pela Lei Federal nº 14.737/2023, para assegurar apoio, segurança e humanização no atendimento, sendo livre a escolha do acompanhante desde que observadas as regras específicas para sedação, urgências e UTIs, onde profissionais de saúde podem ser exigidos.</a:t>
            </a:r>
          </a:p>
          <a:p>
            <a:endParaRPr lang="pt-BR" sz="1200" dirty="0">
              <a:ea typeface="Calibri" panose="020F0502020204030204" pitchFamily="34" charset="0"/>
              <a:cs typeface="Calibri" panose="020F0502020204030204" pitchFamily="34" charset="0"/>
            </a:endParaRPr>
          </a:p>
          <a:p>
            <a:endParaRPr lang="pt-BR" sz="1400" dirty="0"/>
          </a:p>
          <a:p>
            <a:endParaRPr lang="pt-BR" sz="1200" dirty="0"/>
          </a:p>
        </p:txBody>
      </p:sp>
    </p:spTree>
    <p:extLst>
      <p:ext uri="{BB962C8B-B14F-4D97-AF65-F5344CB8AC3E}">
        <p14:creationId xmlns:p14="http://schemas.microsoft.com/office/powerpoint/2010/main" val="2443648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Tela de celular com texto preto sobre fundo branco">
            <a:extLst>
              <a:ext uri="{FF2B5EF4-FFF2-40B4-BE49-F238E27FC236}">
                <a16:creationId xmlns:a16="http://schemas.microsoft.com/office/drawing/2014/main" id="{9A2BF7C8-E3DC-20D4-DA6A-274FECD04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3" name="Google Shape;98;p15">
            <a:extLst>
              <a:ext uri="{FF2B5EF4-FFF2-40B4-BE49-F238E27FC236}">
                <a16:creationId xmlns:a16="http://schemas.microsoft.com/office/drawing/2014/main" id="{ED53356B-ACC9-C81B-B1E6-6512E6D601F0}"/>
              </a:ext>
            </a:extLst>
          </p:cNvPr>
          <p:cNvSpPr/>
          <p:nvPr/>
        </p:nvSpPr>
        <p:spPr>
          <a:xfrm>
            <a:off x="378974" y="944291"/>
            <a:ext cx="6100052" cy="6102399"/>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IV. Direito à alta responsável: O paciente tem direito de solicitar alta, mesmo contra recomendação médica, respeitando sua autonomia (CEM, princípios gerais –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22, 24 e 31). O médico deve explicar os riscos, registrar tudo no prontuário e fornecer documentos da alta (CEM, art. 86). Entretanto, o médico poderá recusar a alta quando entender que a medida coloca em risco a saúde do paciente. Caso este ou sua família optem por alta a pedido, o médico deverá formalizar termo de responsabilidade por escrito e ser devidamente registrado em prontuário, ficando assegurado ao médico o direito de transferir o caso a outro profissional. (Fundamento: CEM,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22,24, 31 e Cap. X,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86-88 e demais orientações do Conselho Federal de Medicina))</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V. Direito à Anestesia e ao Controle da Dor: O paciente tem direito ao uso de anestesia quando clinicamente indicada e ao recebimento de analgesia adequada para alívio da dor, conforme protocolos assistenciais e os princípios da Lei 8.080/1990, da Portaria nº 1.820/2009 e do Código de Ética Médica.</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VI. Direito ao Atendimento Digno e Respeitoso: Todo paciente deve ser tratado com dignidade, urbanidade e respeito, sendo identificado e chamado pelo nome ou nome social, e jamais por números, códigos ou designações genéricas.</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VII. Direito à Autonomia e Consentimento Informado: É direito do paciente decidir, de maneira livre e esclarecida, sobre a realização de procedimentos diagnósticos ou terapêuticos, após receber informações claras e adequadas sobre benefícios, riscos e alternativas. (Fundamento: CEM, Cap. IV,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22 e 24)</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VIII. Direito de Recusar Tratamento Desumano ou Degradante: Nas situações irreversíveis ou terminais, é direito do paciente optar pela não realização de procedimentos desnecessários e dolorosos, devendo ser-lhe assegurados cuidados paliativos, conforto físico e emocional. (Fundamento: CEM, Cap. V, art. 41, parágrafo único)</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IX. Sigilo das Informações de Crianças e Adolescentes: É assegurado o sigilo das informações prestadas por menores de idade, inclusive perante seus responsáveis legais, salvo quando a manutenção do sigilo representar risco à sua integridade. (Fundamento: CEM, Cap. IX, art. 74)</a:t>
            </a:r>
            <a:endParaRPr lang="pt-BR" sz="1200" dirty="0"/>
          </a:p>
          <a:p>
            <a:endParaRPr lang="pt-BR" sz="1200" dirty="0">
              <a:ea typeface="Calibri" panose="020F0502020204030204" pitchFamily="34" charset="0"/>
              <a:cs typeface="Calibri" panose="020F0502020204030204" pitchFamily="34" charset="0"/>
            </a:endParaRPr>
          </a:p>
          <a:p>
            <a:endParaRPr lang="pt-BR" sz="1400" dirty="0"/>
          </a:p>
          <a:p>
            <a:endParaRPr lang="pt-BR" sz="1200" dirty="0"/>
          </a:p>
        </p:txBody>
      </p:sp>
      <p:sp>
        <p:nvSpPr>
          <p:cNvPr id="8" name="Google Shape;98;p15">
            <a:extLst>
              <a:ext uri="{FF2B5EF4-FFF2-40B4-BE49-F238E27FC236}">
                <a16:creationId xmlns:a16="http://schemas.microsoft.com/office/drawing/2014/main" id="{597EC448-2106-61BC-1D4B-21290456E83C}"/>
              </a:ext>
            </a:extLst>
          </p:cNvPr>
          <p:cNvSpPr/>
          <p:nvPr/>
        </p:nvSpPr>
        <p:spPr>
          <a:xfrm>
            <a:off x="378974" y="7143423"/>
            <a:ext cx="4031101" cy="855123"/>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X. Direito à Recusa de Exames Compulsórios: Nenhum exame ou procedimento poderá ser imposto sem o consentimento do paciente, exceto nos casos previstos em lei ou de risco à saúde pública.</a:t>
            </a:r>
            <a:endParaRPr lang="pt-BR" sz="1400" dirty="0"/>
          </a:p>
          <a:p>
            <a:endParaRPr lang="pt-BR" sz="1200" dirty="0"/>
          </a:p>
        </p:txBody>
      </p:sp>
    </p:spTree>
    <p:extLst>
      <p:ext uri="{BB962C8B-B14F-4D97-AF65-F5344CB8AC3E}">
        <p14:creationId xmlns:p14="http://schemas.microsoft.com/office/powerpoint/2010/main" val="3456528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3" name="Google Shape;98;p15">
            <a:extLst>
              <a:ext uri="{FF2B5EF4-FFF2-40B4-BE49-F238E27FC236}">
                <a16:creationId xmlns:a16="http://schemas.microsoft.com/office/drawing/2014/main" id="{ED53356B-ACC9-C81B-B1E6-6512E6D601F0}"/>
              </a:ext>
            </a:extLst>
          </p:cNvPr>
          <p:cNvSpPr/>
          <p:nvPr/>
        </p:nvSpPr>
        <p:spPr>
          <a:xfrm>
            <a:off x="378974" y="893489"/>
            <a:ext cx="6100052" cy="7754121"/>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XI. Direito à Identificação dos Profissionais: O paciente deve poder identificar, de maneira clara e legível, todos os profissionais envolvidos em sua assistência, incluindo: nome completo, função, cargo e instituição. </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XII. Direito à Informação Clara e Compreensível: O paciente tem direito a informações completas sobre seu estado de saúde, diagnóstico, exames, tratamento proposto, riscos, benefícios e duração prevista. Nos procedimentos invasivos, deverá ser informado sobre o tipo de anestesia, instrumentos utilizados, áreas afetadas, possíveis efeitos colaterais e alternativas terapêuticas.</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XIII. Direito a Registros Médicos Precisos: Todos os medicamentos administrados, dosagens, transfusões, exames, resultados e condutas devem ser devidamente registrados no prontuário médico, garantindo rastreabilidade e transparência.</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XIV. Direito à Morte Digna: É assegurado ao paciente o direito de manifestar previamente suas vontades quanto aos cuidados de fim de vida, podendo optar pelo local e tipo de assistência desejada, em conformidade com sua autonomia. (Fundamento: CEM, Cap. V, art. 41, parágrafo único)</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XV. Direito de Acesso a Documentos Médicos: O paciente pode solicitar, a qualquer tempo, cópia de seu prontuário, laudos, receitas e atestados, devendo os documentos conterem nome, assinatura e registro profissional do médico. As prescrições devem ser legíveis e utilizar denominações genéricas de medicamentos. (Fundamento: CEM, Cap. X,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87 a 90; art. 80)</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XVI. Direito à Privacidade e à Integridade Física e Moral: Durante consultas e procedimentos, o paciente tem direito à preservação de sua intimidade, integridade física e emocional, respeito a seus valores culturais e religiosos, e confidencialidade dos dados obtidos no atendimento. (Fundamento: CEM, Cap. V, art. 38; Cap. IX, art. 73)</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XVII. Direito à Segunda Opinião Médica: O paciente pode solicitar segunda opinião sobre diagnósticos ou tratamentos em qualquer fase, podendo inclusive trocar de profissional ou instituição, mediante a entrega de relatório clínico. (Fundamento: CEM, Cap. V, art. 39)</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XVIII. Direito ao Sigilo Profissional: Toda informação médica é protegida por sigilo e somente poderá ser revelada nos casos previstos em lei ou com autorização expressa do paciente. (Fundamento: CEM, Cap. IX,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73 e 74)</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XIX. Direito à Proteção de Dados Pessoais e Sensíveis. Os dados do paciente serão tratados de acordo com o artigo 11 da Lei nº 13.709/2018 (LGPD) e normas correlatas, assegurando confidencialidade, segurança e o exercício pleno dos direitos</a:t>
            </a:r>
          </a:p>
          <a:p>
            <a:r>
              <a:rPr lang="pt-BR" sz="1200" dirty="0">
                <a:ea typeface="Calibri" panose="020F0502020204030204" pitchFamily="34" charset="0"/>
                <a:cs typeface="Calibri" panose="020F0502020204030204" pitchFamily="34" charset="0"/>
              </a:rPr>
              <a:t>do titular.</a:t>
            </a:r>
          </a:p>
          <a:p>
            <a:endParaRPr lang="pt-BR" sz="1200" u="sng" dirty="0"/>
          </a:p>
        </p:txBody>
      </p:sp>
    </p:spTree>
    <p:extLst>
      <p:ext uri="{BB962C8B-B14F-4D97-AF65-F5344CB8AC3E}">
        <p14:creationId xmlns:p14="http://schemas.microsoft.com/office/powerpoint/2010/main" val="1356393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9;p15">
            <a:extLst>
              <a:ext uri="{FF2B5EF4-FFF2-40B4-BE49-F238E27FC236}">
                <a16:creationId xmlns:a16="http://schemas.microsoft.com/office/drawing/2014/main" id="{150C5DEC-FC97-268C-4EBC-5C35291C990C}"/>
              </a:ext>
            </a:extLst>
          </p:cNvPr>
          <p:cNvSpPr/>
          <p:nvPr/>
        </p:nvSpPr>
        <p:spPr>
          <a:xfrm>
            <a:off x="378972" y="962821"/>
            <a:ext cx="5447062"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4. PROTEÇÃO AOS DADOS PESSOAIS E SENSÍVEIS - LGPD, ART. 11 DA LEI N.º 13.709/2018.</a:t>
            </a:r>
          </a:p>
        </p:txBody>
      </p:sp>
      <p:sp>
        <p:nvSpPr>
          <p:cNvPr id="9" name="Google Shape;98;p15">
            <a:extLst>
              <a:ext uri="{FF2B5EF4-FFF2-40B4-BE49-F238E27FC236}">
                <a16:creationId xmlns:a16="http://schemas.microsoft.com/office/drawing/2014/main" id="{45DE843D-3B4B-B030-07E0-96C959F3E564}"/>
              </a:ext>
            </a:extLst>
          </p:cNvPr>
          <p:cNvSpPr/>
          <p:nvPr/>
        </p:nvSpPr>
        <p:spPr>
          <a:xfrm>
            <a:off x="378974" y="1609151"/>
            <a:ext cx="6100054" cy="6816391"/>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A proteção de dados pessoais, em especial aqueles relacionados à saúde, constitui princípio fundamental, dever ético-profissional e prioridade estratégica no âmbito da atuação dos profissionais da saúde vinculados ao Grupo </a:t>
            </a:r>
            <a:r>
              <a:rPr lang="pt-BR" sz="1200" dirty="0" err="1">
                <a:ea typeface="Calibri" panose="020F0502020204030204" pitchFamily="34" charset="0"/>
                <a:cs typeface="Calibri" panose="020F0502020204030204" pitchFamily="34" charset="0"/>
              </a:rPr>
              <a:t>Livemed</a:t>
            </a:r>
            <a:r>
              <a:rPr lang="pt-BR" sz="1200" dirty="0">
                <a:ea typeface="Calibri" panose="020F0502020204030204" pitchFamily="34" charset="0"/>
                <a:cs typeface="Calibri" panose="020F0502020204030204" pitchFamily="34" charset="0"/>
              </a:rPr>
              <a:t>, sendo indispensável à preservação da confiança na relação com o paciente, à integridade da prática assistencial e ao estrito cumprimento da legislação vigente.</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Os dados referentes à saúde do paciente são classificados como Dados Pessoais Sensíveis, nos termos do artigo 5º, inciso II, da Lei nº 13.709/2018 (Lei Geral de Proteção de Dados Pessoais – LGPD), e seu tratamento está sujeito a regime jurídico reforçado, nos moldes do artigo 11 do referido diploma legal.</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tratamento desses dados, realizado por profissionais da saúde, serviços de saúde ou sob responsabilidade de autoridade sanitária, encontra fundamento legal no legítimo interesse voltado à tutela da saúde, conforme previsto no artigo 11, inciso II, alínea “f”, da LGPD, sendo autorizado exclusivamente para fins assistenciais, diagnósticos, terapêuticos, preventivos, de continuidade do cuidado ou de cumprimento de obrigações legais e regulatórias.</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tratamento das informações de saúde deverá observar, de forma cumulativa e rigorosa, os princípios da finalidade específica, adequação, necessidade (mínimo necessário), segurança, confidencialidade, prevenção e responsabilização, sendo vedada qualquer forma de uso incompatível com a finalidade assistencial ou alheia ao cuidado com o paciente.</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acesso aos dados pessoais e sensíveis dos pacientes será estritamente restrito aos profissionais da saúde devidamente autorizados, no exercício regular de suas atribuições, devendo eventual compartilhamento ocorrer apenas com terceiros legitimados, na medida estritamente indispensável ao atendimento, à continuidade assistencial ou às hipóteses legalmente previstas, sempre com observância do sigilo profissional.</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registro, a guarda, o armazenamento, a integridade, a rastreabilidade e a disponibilização dos dados e documentos assistenciais, independentemente do meio físico ou eletrônico, deverão obedecer às diretrizes internas do Grupo </a:t>
            </a:r>
            <a:r>
              <a:rPr lang="pt-BR" sz="1200" dirty="0" err="1">
                <a:ea typeface="Calibri" panose="020F0502020204030204" pitchFamily="34" charset="0"/>
                <a:cs typeface="Calibri" panose="020F0502020204030204" pitchFamily="34" charset="0"/>
              </a:rPr>
              <a:t>Livemed</a:t>
            </a:r>
            <a:r>
              <a:rPr lang="pt-BR" sz="1200" dirty="0">
                <a:ea typeface="Calibri" panose="020F0502020204030204" pitchFamily="34" charset="0"/>
                <a:cs typeface="Calibri" panose="020F0502020204030204" pitchFamily="34" charset="0"/>
              </a:rPr>
              <a:t>, às bases legais previstas no artigo 11, inciso II, alínea “f”, da LGPD, sem prejuízo do cumprimento integral das normas éticas e profissionais aplicáveis a cada categoria, das resoluções dos respectivos conselhos profissionais, das normas sobre prontuário e da Política de Gerenciamento e Tratamento de Dados da instituição.</a:t>
            </a:r>
          </a:p>
          <a:p>
            <a:endParaRPr lang="pt-BR" sz="1200" dirty="0"/>
          </a:p>
        </p:txBody>
      </p:sp>
    </p:spTree>
    <p:extLst>
      <p:ext uri="{BB962C8B-B14F-4D97-AF65-F5344CB8AC3E}">
        <p14:creationId xmlns:p14="http://schemas.microsoft.com/office/powerpoint/2010/main" val="620420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9;p15">
            <a:extLst>
              <a:ext uri="{FF2B5EF4-FFF2-40B4-BE49-F238E27FC236}">
                <a16:creationId xmlns:a16="http://schemas.microsoft.com/office/drawing/2014/main" id="{150C5DEC-FC97-268C-4EBC-5C35291C990C}"/>
              </a:ext>
            </a:extLst>
          </p:cNvPr>
          <p:cNvSpPr/>
          <p:nvPr/>
        </p:nvSpPr>
        <p:spPr>
          <a:xfrm>
            <a:off x="378972" y="2216268"/>
            <a:ext cx="5447062"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5. COMUNICAÇÕES E DOCUMENTOS MÉDICOS</a:t>
            </a:r>
          </a:p>
        </p:txBody>
      </p:sp>
      <p:sp>
        <p:nvSpPr>
          <p:cNvPr id="9" name="Google Shape;98;p15">
            <a:extLst>
              <a:ext uri="{FF2B5EF4-FFF2-40B4-BE49-F238E27FC236}">
                <a16:creationId xmlns:a16="http://schemas.microsoft.com/office/drawing/2014/main" id="{45DE843D-3B4B-B030-07E0-96C959F3E564}"/>
              </a:ext>
            </a:extLst>
          </p:cNvPr>
          <p:cNvSpPr/>
          <p:nvPr/>
        </p:nvSpPr>
        <p:spPr>
          <a:xfrm>
            <a:off x="378974" y="2585601"/>
            <a:ext cx="6100054" cy="5694800"/>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400" b="1" dirty="0">
                <a:ea typeface="Calibri" panose="020F0502020204030204" pitchFamily="34" charset="0"/>
                <a:cs typeface="Calibri" panose="020F0502020204030204" pitchFamily="34" charset="0"/>
              </a:rPr>
              <a:t>5.1. Comunicação com o Paciente</a:t>
            </a:r>
          </a:p>
          <a:p>
            <a:endParaRPr lang="pt-BR" sz="3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A comunicação clara, ética e empática entre o médico e o paciente é essencial para uma relação de confiança e cooperação. Essa interação deve englobar desde a explicação dos meios diagnósticos até a definição conjunta do tratamento, respeitando a autonomia do paciente. (Fundamento: CEM, Cap. IV, art. 22)</a:t>
            </a:r>
          </a:p>
          <a:p>
            <a:endParaRPr lang="pt-BR" sz="1200" dirty="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pt-BR" sz="1200" dirty="0">
                <a:ea typeface="Calibri" panose="020F0502020204030204" pitchFamily="34" charset="0"/>
                <a:cs typeface="Calibri" panose="020F0502020204030204" pitchFamily="34" charset="0"/>
              </a:rPr>
              <a:t>Comunicação por Ferramentas Digitais</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A comunicação entre médicos e pacientes por meios digitais (mensagens, aplicativos ou videoconferência) é permitida apenas como complemento à consulta presencial, devendo observar o sigilo e a segurança das informações.</a:t>
            </a:r>
          </a:p>
          <a:p>
            <a:r>
              <a:rPr lang="pt-BR" sz="1200" dirty="0">
                <a:ea typeface="Calibri" panose="020F0502020204030204" pitchFamily="34" charset="0"/>
                <a:cs typeface="Calibri" panose="020F0502020204030204" pitchFamily="34" charset="0"/>
              </a:rPr>
              <a:t>Caso seja necessário o uso de ferramentas digitais o médico deve:</a:t>
            </a:r>
          </a:p>
          <a:p>
            <a:endParaRPr lang="pt-BR" sz="1200" dirty="0">
              <a:ea typeface="Calibri" panose="020F0502020204030204" pitchFamily="34" charset="0"/>
              <a:cs typeface="Calibri" panose="020F0502020204030204" pitchFamily="34" charset="0"/>
            </a:endParaRP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Utilizar dispositivos e aplicativos com autenticação segura (duplo fator, senha, biometria).</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Não compartilhar suas credenciais de acesso.</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Não divulgar fotos, áudios, vídeos ou arquivos recebidos do paciente.</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Excluir os dados pessoais após atingida a finalidade do atendimento, salvo exigência legal de guarda. (Fundamento: CEM, Cap. V, art. 37, §§ 1º-           2º; Cap. IX, art. 73; Cap. XIII, art. 114)</a:t>
            </a:r>
          </a:p>
          <a:p>
            <a:endParaRPr lang="pt-BR" sz="1200" dirty="0">
              <a:ea typeface="Calibri" panose="020F0502020204030204" pitchFamily="34" charset="0"/>
              <a:cs typeface="Calibri" panose="020F0502020204030204" pitchFamily="34" charset="0"/>
            </a:endParaRPr>
          </a:p>
          <a:p>
            <a:r>
              <a:rPr lang="pt-BR" sz="1400" b="1" dirty="0">
                <a:ea typeface="Calibri" panose="020F0502020204030204" pitchFamily="34" charset="0"/>
                <a:cs typeface="Calibri" panose="020F0502020204030204" pitchFamily="34" charset="0"/>
              </a:rPr>
              <a:t>5.2 Consentimento livre esclarecido</a:t>
            </a:r>
          </a:p>
          <a:p>
            <a:endParaRPr lang="pt-BR" sz="300" b="1"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  Consentimento Verbal</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Em procedimentos de rotina, em que os riscos e efeitos são mínimos, admite-se a obtenção do consentimento verbal, desde que o médico realize a devida anotação no prontuário clínico, registrando o diálogo estabelecido e a concordância do paciente com o procedimento proposto. Essa prática cumpre a exigência ética de transparência e de formalização da vontade do paciente. (Fundamento: CEM, Cap. IV, art. 22)</a:t>
            </a:r>
          </a:p>
          <a:p>
            <a:endParaRPr lang="pt-BR" sz="1200" dirty="0"/>
          </a:p>
        </p:txBody>
      </p:sp>
      <p:sp>
        <p:nvSpPr>
          <p:cNvPr id="2" name="Google Shape;98;p15">
            <a:extLst>
              <a:ext uri="{FF2B5EF4-FFF2-40B4-BE49-F238E27FC236}">
                <a16:creationId xmlns:a16="http://schemas.microsoft.com/office/drawing/2014/main" id="{294A4B1D-2987-7879-A350-33699AAF69C3}"/>
              </a:ext>
            </a:extLst>
          </p:cNvPr>
          <p:cNvSpPr/>
          <p:nvPr/>
        </p:nvSpPr>
        <p:spPr>
          <a:xfrm>
            <a:off x="378974" y="987642"/>
            <a:ext cx="6100054" cy="1010976"/>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Os profissionais da saúde reconhecem que o dever de sigilo, confidencialidade e proteção dos dados do paciente subsiste independentemente do término do vínculo profissional, contratual ou institucional, respondendo ética, civil, administrativa e penalmente por eventuais violações decorrentes de ação ou omissão, nos termos da legislação vigente e das normas ético-profissionais aplicáveis.</a:t>
            </a:r>
          </a:p>
        </p:txBody>
      </p:sp>
    </p:spTree>
    <p:extLst>
      <p:ext uri="{BB962C8B-B14F-4D97-AF65-F5344CB8AC3E}">
        <p14:creationId xmlns:p14="http://schemas.microsoft.com/office/powerpoint/2010/main" val="1076697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id="{8AB43EC8-0D04-CCE0-1E40-CC9C3921A527}"/>
              </a:ext>
            </a:extLst>
          </p:cNvPr>
          <p:cNvSpPr/>
          <p:nvPr/>
        </p:nvSpPr>
        <p:spPr>
          <a:xfrm>
            <a:off x="307534" y="3835042"/>
            <a:ext cx="3076575" cy="28575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Google Shape;98;p15">
            <a:extLst>
              <a:ext uri="{FF2B5EF4-FFF2-40B4-BE49-F238E27FC236}">
                <a16:creationId xmlns:a16="http://schemas.microsoft.com/office/drawing/2014/main" id="{45DE843D-3B4B-B030-07E0-96C959F3E564}"/>
              </a:ext>
            </a:extLst>
          </p:cNvPr>
          <p:cNvSpPr/>
          <p:nvPr/>
        </p:nvSpPr>
        <p:spPr>
          <a:xfrm>
            <a:off x="378974" y="987642"/>
            <a:ext cx="6100054" cy="5694800"/>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O consentimento pode ser revogado a qualquer momento, sem prejuízo ou discriminação, devendo a revogação ser registrada em prontuário. (Fundamento: CEM, Cap. IV, art. 22).</a:t>
            </a:r>
          </a:p>
          <a:p>
            <a:endParaRPr lang="pt-BR" sz="1200" dirty="0">
              <a:ea typeface="Calibri" panose="020F0502020204030204" pitchFamily="34" charset="0"/>
              <a:cs typeface="Calibri" panose="020F0502020204030204" pitchFamily="34" charset="0"/>
            </a:endParaRPr>
          </a:p>
          <a:p>
            <a:r>
              <a:rPr lang="pt-BR" sz="1400" b="1" dirty="0">
                <a:ea typeface="Calibri" panose="020F0502020204030204" pitchFamily="34" charset="0"/>
                <a:cs typeface="Calibri" panose="020F0502020204030204" pitchFamily="34" charset="0"/>
              </a:rPr>
              <a:t>5.2.1. Termo de Consentimento livre e esclarecido (TCLE)</a:t>
            </a:r>
          </a:p>
          <a:p>
            <a:endParaRPr lang="pt-BR" sz="300" b="1"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Qualquer intervenção médica preventiva, diagnóstica ou terapêutica deve ser, preferencialmente, precedida de consentimento livre e esclarecido, (TCLE) obtido após explicações suficientes sobre objetivos, riscos, benefícios, duração e alternativas disponíveis. (Fundamento: CEM, Cap. IV, art. 22)</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Termo de Consentimento Livre e Esclarecido (TCLE) constitui instrumento indispensável para assegurar a autonomia do paciente, garantindo que a sua decisão quanto à realização de qualquer procedimento médico seja livre, consciente e devidamente informada. (Fundamento: CEM, Cap. IV, art. 22)</a:t>
            </a:r>
          </a:p>
          <a:p>
            <a:endParaRPr lang="pt-BR" sz="1400" dirty="0">
              <a:ea typeface="Calibri" panose="020F0502020204030204" pitchFamily="34" charset="0"/>
              <a:cs typeface="Calibri" panose="020F0502020204030204" pitchFamily="34" charset="0"/>
            </a:endParaRPr>
          </a:p>
          <a:p>
            <a:r>
              <a:rPr lang="pt-BR" sz="1200" b="1" dirty="0">
                <a:solidFill>
                  <a:schemeClr val="bg1"/>
                </a:solidFill>
                <a:ea typeface="Calibri" panose="020F0502020204030204" pitchFamily="34" charset="0"/>
                <a:cs typeface="Calibri" panose="020F0502020204030204" pitchFamily="34" charset="0"/>
              </a:rPr>
              <a:t>Recomendação para utilização do TCLE</a:t>
            </a:r>
          </a:p>
          <a:p>
            <a:endParaRPr lang="pt-BR" sz="14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A elaboração formal do Termo de Consentimento Livre e Esclarecido seguirá as recomendações e instruções do respectivo órgão de saúde, sendo recomendado nas seguintes hipóteses:</a:t>
            </a:r>
          </a:p>
          <a:p>
            <a:endParaRPr lang="pt-BR" sz="1200" dirty="0">
              <a:ea typeface="Calibri" panose="020F0502020204030204" pitchFamily="34" charset="0"/>
              <a:cs typeface="Calibri" panose="020F0502020204030204" pitchFamily="34" charset="0"/>
            </a:endParaRP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Quando o procedimento ou exame for de natureza invasiva, a critério médico;</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Nos casos em que o tratamento possa causar desconforto físico ou psicológico ao paciente;</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Quando a complexidade ou a extensão dos efeitos do procedimento inviabilizarem a compreensão suficiente por meio do simples consentimento verbal;</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Quando houver exigência normativa interna, diretriz de qualidade corporativa ou determinação de órgãos reguladores e de</a:t>
            </a:r>
            <a:br>
              <a:rPr lang="pt-BR" sz="1200" dirty="0">
                <a:ea typeface="Calibri" panose="020F0502020204030204" pitchFamily="34" charset="0"/>
                <a:cs typeface="Calibri" panose="020F0502020204030204" pitchFamily="34" charset="0"/>
              </a:rPr>
            </a:br>
            <a:r>
              <a:rPr lang="pt-BR" sz="1200" dirty="0">
                <a:ea typeface="Calibri" panose="020F0502020204030204" pitchFamily="34" charset="0"/>
                <a:cs typeface="Calibri" panose="020F0502020204030204" pitchFamily="34" charset="0"/>
              </a:rPr>
              <a:t>vigilância sanitária.</a:t>
            </a:r>
          </a:p>
          <a:p>
            <a:pPr>
              <a:spcBef>
                <a:spcPts val="300"/>
              </a:spcBef>
            </a:pPr>
            <a:endParaRPr lang="pt-BR" sz="1400" dirty="0">
              <a:ea typeface="Calibri" panose="020F0502020204030204" pitchFamily="34" charset="0"/>
              <a:cs typeface="Calibri" panose="020F0502020204030204" pitchFamily="34" charset="0"/>
            </a:endParaRPr>
          </a:p>
          <a:p>
            <a:endParaRPr lang="pt-BR" sz="1200" dirty="0"/>
          </a:p>
        </p:txBody>
      </p:sp>
    </p:spTree>
    <p:extLst>
      <p:ext uri="{BB962C8B-B14F-4D97-AF65-F5344CB8AC3E}">
        <p14:creationId xmlns:p14="http://schemas.microsoft.com/office/powerpoint/2010/main" val="3097325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id="{8AB43EC8-0D04-CCE0-1E40-CC9C3921A527}"/>
              </a:ext>
            </a:extLst>
          </p:cNvPr>
          <p:cNvSpPr/>
          <p:nvPr/>
        </p:nvSpPr>
        <p:spPr>
          <a:xfrm>
            <a:off x="307534" y="987641"/>
            <a:ext cx="2534091" cy="279184"/>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Google Shape;98;p15">
            <a:extLst>
              <a:ext uri="{FF2B5EF4-FFF2-40B4-BE49-F238E27FC236}">
                <a16:creationId xmlns:a16="http://schemas.microsoft.com/office/drawing/2014/main" id="{45DE843D-3B4B-B030-07E0-96C959F3E564}"/>
              </a:ext>
            </a:extLst>
          </p:cNvPr>
          <p:cNvSpPr/>
          <p:nvPr/>
        </p:nvSpPr>
        <p:spPr>
          <a:xfrm>
            <a:off x="378974" y="987642"/>
            <a:ext cx="6171492" cy="5694800"/>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spcBef>
                <a:spcPts val="300"/>
              </a:spcBef>
            </a:pPr>
            <a:r>
              <a:rPr lang="pt-BR" sz="1200" b="1" dirty="0">
                <a:solidFill>
                  <a:schemeClr val="bg1"/>
                </a:solidFill>
                <a:ea typeface="Calibri" panose="020F0502020204030204" pitchFamily="34" charset="0"/>
                <a:cs typeface="Calibri" panose="020F0502020204030204" pitchFamily="34" charset="0"/>
              </a:rPr>
              <a:t>Diretrizes para redação do TCLE</a:t>
            </a:r>
          </a:p>
          <a:p>
            <a:pPr>
              <a:spcBef>
                <a:spcPts val="300"/>
              </a:spcBef>
            </a:pPr>
            <a:endParaRPr lang="pt-BR" sz="1400" b="1" dirty="0">
              <a:solidFill>
                <a:schemeClr val="bg1"/>
              </a:solidFill>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A redação do termo deve observar os seguintes preceitos, dentre outros, sob critério do órgão de saúde local:</a:t>
            </a:r>
          </a:p>
          <a:p>
            <a:endParaRPr lang="pt-BR" sz="1200" dirty="0">
              <a:ea typeface="Calibri" panose="020F0502020204030204" pitchFamily="34" charset="0"/>
              <a:cs typeface="Calibri" panose="020F0502020204030204" pitchFamily="34" charset="0"/>
            </a:endParaRP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Ser redigido em linguagem clara e acessível, de modo que o paciente compreenda, em sua integralidade, o procedimento, suas finalidades, riscos e consequências previsíveis;</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Os termos técnicos e científicos devem vir acompanhados de explicação simples, em linguagem não especializada, que assegure a compreensão plena do conteúdo;</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Recomenda-se a utilização de fonte legível, tamanho mínimo 12, e estrutura textual organizada, a fim de facilitar a leitura e a assimilação das informações;</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O documento deve oferecer alternativas de resposta (por exemplo: concordo / não concordo), ou espaços específicos para manifestação de vontade, de modo a permitir que o paciente expresse suas preferências de maneira ativa e consciente;</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O TCLE deverá ser assinado pelo paciente ou, quando necessário, por seu representante legal, além do profissional responsável, sendo arquivado no prontuário e disponibilizado mediante solicitação do paciente.</a:t>
            </a:r>
          </a:p>
        </p:txBody>
      </p:sp>
      <p:sp>
        <p:nvSpPr>
          <p:cNvPr id="2" name="Google Shape;99;p15">
            <a:extLst>
              <a:ext uri="{FF2B5EF4-FFF2-40B4-BE49-F238E27FC236}">
                <a16:creationId xmlns:a16="http://schemas.microsoft.com/office/drawing/2014/main" id="{E6A5B1CA-0283-0C33-755C-CD7D13E5D2CB}"/>
              </a:ext>
            </a:extLst>
          </p:cNvPr>
          <p:cNvSpPr/>
          <p:nvPr/>
        </p:nvSpPr>
        <p:spPr>
          <a:xfrm>
            <a:off x="378972" y="4583667"/>
            <a:ext cx="5447062"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6. RELAÇÃO COM PACIENTES E FAMILIARES</a:t>
            </a:r>
          </a:p>
        </p:txBody>
      </p:sp>
      <p:sp>
        <p:nvSpPr>
          <p:cNvPr id="4" name="Google Shape;98;p15">
            <a:extLst>
              <a:ext uri="{FF2B5EF4-FFF2-40B4-BE49-F238E27FC236}">
                <a16:creationId xmlns:a16="http://schemas.microsoft.com/office/drawing/2014/main" id="{D76B1327-61DB-414B-93D2-EE4722C8C104}"/>
              </a:ext>
            </a:extLst>
          </p:cNvPr>
          <p:cNvSpPr/>
          <p:nvPr/>
        </p:nvSpPr>
        <p:spPr>
          <a:xfrm>
            <a:off x="378972" y="4953000"/>
            <a:ext cx="6171492" cy="2793274"/>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A relação entre o médico, o paciente e seus familiares devem se pautar pela ética, empatia e respeito aos princípios fundamentais da bioética, norteando-se pela autonomia da vontade, pela não maleficência, pela beneficência e justiça.</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Todos os atendimentos devem observar os seguintes preceitos:</a:t>
            </a:r>
          </a:p>
          <a:p>
            <a:endParaRPr lang="pt-BR" sz="1200" dirty="0">
              <a:ea typeface="Calibri" panose="020F0502020204030204" pitchFamily="34" charset="0"/>
              <a:cs typeface="Calibri" panose="020F0502020204030204" pitchFamily="34" charset="0"/>
            </a:endParaRPr>
          </a:p>
          <a:p>
            <a:pPr marL="171450" indent="-171450">
              <a:spcBef>
                <a:spcPts val="300"/>
              </a:spcBef>
              <a:buFont typeface="Arial" panose="020B0604020202020204" pitchFamily="34" charset="0"/>
              <a:buChar char="•"/>
            </a:pPr>
            <a:r>
              <a:rPr lang="pt-BR" sz="1200" b="1" dirty="0">
                <a:ea typeface="Calibri" panose="020F0502020204030204" pitchFamily="34" charset="0"/>
                <a:cs typeface="Calibri" panose="020F0502020204030204" pitchFamily="34" charset="0"/>
              </a:rPr>
              <a:t>Respeito à Individualidade. </a:t>
            </a:r>
            <a:r>
              <a:rPr lang="pt-BR" sz="1200" dirty="0">
                <a:ea typeface="Calibri" panose="020F0502020204030204" pitchFamily="34" charset="0"/>
                <a:cs typeface="Calibri" panose="020F0502020204030204" pitchFamily="34" charset="0"/>
              </a:rPr>
              <a:t>É dever do médico reconhecer e valorizar a singularidade do paciente, considerando sua história de vida, crenças, expectativas, valores e contexto social, promovendo escuta ativa e diálogo sobre condutas e alternativas terapêuticas.</a:t>
            </a:r>
          </a:p>
          <a:p>
            <a:pPr marL="171450" indent="-171450">
              <a:spcBef>
                <a:spcPts val="300"/>
              </a:spcBef>
              <a:buFont typeface="Arial" panose="020B0604020202020204" pitchFamily="34" charset="0"/>
              <a:buChar char="•"/>
            </a:pPr>
            <a:r>
              <a:rPr lang="pt-BR" sz="1200" b="1" dirty="0">
                <a:ea typeface="Calibri" panose="020F0502020204030204" pitchFamily="34" charset="0"/>
                <a:cs typeface="Calibri" panose="020F0502020204030204" pitchFamily="34" charset="0"/>
              </a:rPr>
              <a:t>Tomada de Decisão Consciente.</a:t>
            </a:r>
            <a:r>
              <a:rPr lang="pt-BR" sz="1200" dirty="0">
                <a:ea typeface="Calibri" panose="020F0502020204030204" pitchFamily="34" charset="0"/>
                <a:cs typeface="Calibri" panose="020F0502020204030204" pitchFamily="34" charset="0"/>
              </a:rPr>
              <a:t> O profissional deve respeitar as escolhas e preferências expressas pelo paciente, desde que estejam em consonância com os preceitos legais e as boas práticas médicas reconhecidas pela ciência e pela ética profissional. (Fundamento: CEM, Cap. IV,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22 e 24)</a:t>
            </a:r>
            <a:endParaRPr lang="pt-BR" sz="14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9989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Interface gráfica do usuário&#10;&#10;O conteúdo gerado por IA pode estar incorreto.">
            <a:extLst>
              <a:ext uri="{FF2B5EF4-FFF2-40B4-BE49-F238E27FC236}">
                <a16:creationId xmlns:a16="http://schemas.microsoft.com/office/drawing/2014/main" id="{F40A09FC-5174-E0B4-0504-A9E18F41E8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3" name="Google Shape;98;p15">
            <a:extLst>
              <a:ext uri="{FF2B5EF4-FFF2-40B4-BE49-F238E27FC236}">
                <a16:creationId xmlns:a16="http://schemas.microsoft.com/office/drawing/2014/main" id="{ED53356B-ACC9-C81B-B1E6-6512E6D601F0}"/>
              </a:ext>
            </a:extLst>
          </p:cNvPr>
          <p:cNvSpPr/>
          <p:nvPr/>
        </p:nvSpPr>
        <p:spPr>
          <a:xfrm>
            <a:off x="378974" y="1147487"/>
            <a:ext cx="6100052" cy="6102399"/>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400" b="1" dirty="0">
                <a:ea typeface="Calibri" panose="020F0502020204030204" pitchFamily="34" charset="0"/>
                <a:cs typeface="Calibri" panose="020F0502020204030204" pitchFamily="34" charset="0"/>
              </a:rPr>
              <a:t>6.1. Recusa terapêutica</a:t>
            </a:r>
          </a:p>
          <a:p>
            <a:endParaRPr lang="pt-BR" sz="300" b="1"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A recusa terapêutica consiste no direito do paciente de recusar tratamento médico, devendo essa decisão ser respeitada, desde que o profissional tenha prestado todas as informações sobre riscos, benefícios e consequências previsíveis de tal escolha. (Fundamento: CEM, Cap. IV, art. 22)</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paciente deve encontrar-se capaz, lúcido, orientado e plenamente consciente para exercer validamente este direito.</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Em caso de paciente maior e capaz, seus familiares não podem decidir em seu nome sem autorização expressa; quando o paciente não puder se manifestar e não houver diretivas antecipadas registradas, </a:t>
            </a:r>
          </a:p>
          <a:p>
            <a:r>
              <a:rPr lang="pt-BR" sz="1200" dirty="0">
                <a:ea typeface="Calibri" panose="020F0502020204030204" pitchFamily="34" charset="0"/>
                <a:cs typeface="Calibri" panose="020F0502020204030204" pitchFamily="34" charset="0"/>
              </a:rPr>
              <a:t>aplica-se o disposto no art. 41 do Código de Ética Médica. (Fundamento: CEM, Cap. V, art. 41, parágrafo único)</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A recusa que possa representar risco à saúde de terceiros não deve ser aceita, cabendo ao médico agir com prudência e observância da segurança coletiva.</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É assegurado ao médico o direito de objeção de consciência diante da recusa do paciente, exceto em situações de urgência ou emergência, quando não houver outro profissional ou serviço médico disponível para prestar atendimento.</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Nessas hipóteses, a omissão de socorro configura falta ética grave, sendo obrigatório o </a:t>
            </a:r>
          </a:p>
          <a:p>
            <a:r>
              <a:rPr lang="pt-BR" sz="1200" dirty="0">
                <a:ea typeface="Calibri" panose="020F0502020204030204" pitchFamily="34" charset="0"/>
                <a:cs typeface="Calibri" panose="020F0502020204030204" pitchFamily="34" charset="0"/>
              </a:rPr>
              <a:t>atendimento imediato.</a:t>
            </a:r>
          </a:p>
          <a:p>
            <a:endParaRPr lang="pt-BR" sz="1200" dirty="0">
              <a:ea typeface="Calibri" panose="020F0502020204030204" pitchFamily="34" charset="0"/>
              <a:cs typeface="Calibri" panose="020F0502020204030204" pitchFamily="34" charset="0"/>
            </a:endParaRPr>
          </a:p>
          <a:p>
            <a:r>
              <a:rPr lang="pt-BR" sz="1400" b="1" dirty="0">
                <a:ea typeface="Calibri" panose="020F0502020204030204" pitchFamily="34" charset="0"/>
                <a:cs typeface="Calibri" panose="020F0502020204030204" pitchFamily="34" charset="0"/>
              </a:rPr>
              <a:t>6.2. Recusa terapêutica por motivo religioso </a:t>
            </a:r>
          </a:p>
          <a:p>
            <a:endParaRPr lang="pt-BR" sz="300" b="1"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paciente adulto, capaz, lúcido e plenamente orientado possui o direito de recusar, por motivo religioso, procedimentos médicos que envolvam transfusão de sangue, desde que a decisão seja tomada de forma livre, consciente e informada, após receber explicações claras e compreensíveis sobre a natureza do tratamento, seus riscos, benefícios e consequências em geral, além de oferta de tratamentos alternativos disponíveis no Sistema Único de Saúde e abrange apenas as decisões tomadas</a:t>
            </a:r>
          </a:p>
          <a:p>
            <a:r>
              <a:rPr lang="pt-BR" sz="1200" dirty="0">
                <a:ea typeface="Calibri" panose="020F0502020204030204" pitchFamily="34" charset="0"/>
                <a:cs typeface="Calibri" panose="020F0502020204030204" pitchFamily="34" charset="0"/>
              </a:rPr>
              <a:t>pelo próprio paciente. </a:t>
            </a:r>
          </a:p>
          <a:p>
            <a:endParaRPr lang="pt-BR" sz="12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92502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99;p28">
            <a:extLst>
              <a:ext uri="{FF2B5EF4-FFF2-40B4-BE49-F238E27FC236}">
                <a16:creationId xmlns:a16="http://schemas.microsoft.com/office/drawing/2014/main" id="{DDC47120-A43D-BF77-391E-4C23F743F94C}"/>
              </a:ext>
            </a:extLst>
          </p:cNvPr>
          <p:cNvSpPr/>
          <p:nvPr/>
        </p:nvSpPr>
        <p:spPr>
          <a:xfrm>
            <a:off x="264795" y="5386386"/>
            <a:ext cx="6214231" cy="2628901"/>
          </a:xfrm>
          <a:prstGeom prst="roundRect">
            <a:avLst>
              <a:gd name="adj" fmla="val 7695"/>
            </a:avLst>
          </a:prstGeom>
          <a:solidFill>
            <a:srgbClr val="00538E">
              <a:alpha val="769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dirty="0"/>
              <a:t> </a:t>
            </a:r>
            <a:endParaRPr dirty="0"/>
          </a:p>
        </p:txBody>
      </p:sp>
      <p:sp>
        <p:nvSpPr>
          <p:cNvPr id="2" name="Google Shape;199;p28">
            <a:extLst>
              <a:ext uri="{FF2B5EF4-FFF2-40B4-BE49-F238E27FC236}">
                <a16:creationId xmlns:a16="http://schemas.microsoft.com/office/drawing/2014/main" id="{6D22F812-8C82-CA9D-4866-DCF2825BAF67}"/>
              </a:ext>
            </a:extLst>
          </p:cNvPr>
          <p:cNvSpPr/>
          <p:nvPr/>
        </p:nvSpPr>
        <p:spPr>
          <a:xfrm>
            <a:off x="264795" y="904875"/>
            <a:ext cx="6214231" cy="985838"/>
          </a:xfrm>
          <a:prstGeom prst="roundRect">
            <a:avLst>
              <a:gd name="adj" fmla="val 20449"/>
            </a:avLst>
          </a:prstGeom>
          <a:solidFill>
            <a:srgbClr val="00538E">
              <a:alpha val="769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 name="Google Shape;98;p15">
            <a:extLst>
              <a:ext uri="{FF2B5EF4-FFF2-40B4-BE49-F238E27FC236}">
                <a16:creationId xmlns:a16="http://schemas.microsoft.com/office/drawing/2014/main" id="{45DE843D-3B4B-B030-07E0-96C959F3E564}"/>
              </a:ext>
            </a:extLst>
          </p:cNvPr>
          <p:cNvSpPr/>
          <p:nvPr/>
        </p:nvSpPr>
        <p:spPr>
          <a:xfrm>
            <a:off x="378974" y="962821"/>
            <a:ext cx="6100054" cy="7052466"/>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b="1" dirty="0">
                <a:solidFill>
                  <a:schemeClr val="bg1"/>
                </a:solidFill>
                <a:ea typeface="Calibri" panose="020F0502020204030204" pitchFamily="34" charset="0"/>
                <a:cs typeface="Calibri" panose="020F0502020204030204" pitchFamily="34" charset="0"/>
              </a:rPr>
              <a:t>Importante: </a:t>
            </a:r>
            <a:r>
              <a:rPr lang="pt-BR" sz="1200" dirty="0">
                <a:solidFill>
                  <a:schemeClr val="bg1"/>
                </a:solidFill>
                <a:ea typeface="Calibri" panose="020F0502020204030204" pitchFamily="34" charset="0"/>
                <a:cs typeface="Calibri" panose="020F0502020204030204" pitchFamily="34" charset="0"/>
              </a:rPr>
              <a:t>Todo o processo deve ser integralmente registrado no prontuário médico do paciente, com a devida anotação do diálogo estabelecido, das orientações prestadas e, quando possível, da identificação de familiares ou profissionais de saúde envolvidos na decisão.</a:t>
            </a:r>
          </a:p>
          <a:p>
            <a:endParaRPr lang="pt-BR" sz="1200" dirty="0">
              <a:solidFill>
                <a:schemeClr val="bg1"/>
              </a:solidFill>
              <a:ea typeface="Calibri" panose="020F0502020204030204" pitchFamily="34" charset="0"/>
              <a:cs typeface="Calibri" panose="020F0502020204030204" pitchFamily="34" charset="0"/>
            </a:endParaRPr>
          </a:p>
          <a:p>
            <a:br>
              <a:rPr lang="pt-BR" sz="300" b="1" dirty="0">
                <a:ea typeface="Calibri" panose="020F0502020204030204" pitchFamily="34" charset="0"/>
                <a:cs typeface="Calibri" panose="020F0502020204030204" pitchFamily="34" charset="0"/>
              </a:rPr>
            </a:br>
            <a:br>
              <a:rPr lang="pt-BR" sz="300" b="1" dirty="0">
                <a:ea typeface="Calibri" panose="020F0502020204030204" pitchFamily="34" charset="0"/>
                <a:cs typeface="Calibri" panose="020F0502020204030204" pitchFamily="34" charset="0"/>
              </a:rPr>
            </a:br>
            <a:endParaRPr lang="pt-BR" sz="300" b="1" dirty="0">
              <a:ea typeface="Calibri" panose="020F0502020204030204" pitchFamily="34" charset="0"/>
              <a:cs typeface="Calibri" panose="020F0502020204030204" pitchFamily="34" charset="0"/>
            </a:endParaRPr>
          </a:p>
          <a:p>
            <a:endParaRPr lang="pt-BR" sz="300" dirty="0">
              <a:ea typeface="Calibri" panose="020F0502020204030204" pitchFamily="34" charset="0"/>
              <a:cs typeface="Calibri" panose="020F0502020204030204" pitchFamily="34" charset="0"/>
            </a:endParaRPr>
          </a:p>
          <a:p>
            <a:endParaRPr lang="pt-BR" sz="1200" dirty="0">
              <a:ea typeface="Calibri" panose="020F0502020204030204" pitchFamily="34" charset="0"/>
              <a:cs typeface="Calibri" panose="020F0502020204030204" pitchFamily="34" charset="0"/>
            </a:endParaRP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Nas situações em que haja risco iminente de morte, ou impossibilidade de obtenção do consentimento em tempo hábil, o médico tem o dever de adotar todas as medidas reconhecidas e necessárias para preservar a vida e a integridade física do paciente.</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Tal conduta se ampara nos princípios éticos da beneficência e do dever de proteção à vida, não configurando desrespeito à autonomia quando a omissão possa causar dano irreversível.</a:t>
            </a:r>
          </a:p>
          <a:p>
            <a:endParaRPr lang="pt-BR" sz="1200" dirty="0">
              <a:ea typeface="Calibri" panose="020F0502020204030204" pitchFamily="34" charset="0"/>
              <a:cs typeface="Calibri" panose="020F0502020204030204" pitchFamily="34" charset="0"/>
            </a:endParaRPr>
          </a:p>
          <a:p>
            <a:endParaRPr lang="pt-BR" sz="300" b="1" dirty="0">
              <a:ea typeface="Calibri" panose="020F0502020204030204" pitchFamily="34" charset="0"/>
              <a:cs typeface="Calibri" panose="020F0502020204030204" pitchFamily="34" charset="0"/>
            </a:endParaRPr>
          </a:p>
          <a:p>
            <a:endParaRPr lang="pt-BR" sz="300" b="1" dirty="0">
              <a:ea typeface="Calibri" panose="020F0502020204030204" pitchFamily="34" charset="0"/>
              <a:cs typeface="Calibri" panose="020F0502020204030204" pitchFamily="34" charset="0"/>
            </a:endParaRPr>
          </a:p>
          <a:p>
            <a:endParaRPr lang="pt-BR" sz="300" b="1" dirty="0">
              <a:ea typeface="Calibri" panose="020F0502020204030204" pitchFamily="34" charset="0"/>
              <a:cs typeface="Calibri" panose="020F0502020204030204" pitchFamily="34" charset="0"/>
            </a:endParaRPr>
          </a:p>
          <a:p>
            <a:endParaRPr lang="pt-BR" sz="300" b="1" dirty="0">
              <a:ea typeface="Calibri" panose="020F0502020204030204" pitchFamily="34" charset="0"/>
              <a:cs typeface="Calibri" panose="020F0502020204030204" pitchFamily="34" charset="0"/>
            </a:endParaRPr>
          </a:p>
          <a:p>
            <a:endParaRPr lang="pt-BR" sz="300" b="1" dirty="0">
              <a:ea typeface="Calibri" panose="020F0502020204030204" pitchFamily="34" charset="0"/>
              <a:cs typeface="Calibri" panose="020F0502020204030204" pitchFamily="34" charset="0"/>
            </a:endParaRPr>
          </a:p>
          <a:p>
            <a:endParaRPr lang="pt-BR" sz="300" dirty="0">
              <a:ea typeface="Calibri" panose="020F0502020204030204" pitchFamily="34" charset="0"/>
              <a:cs typeface="Calibri" panose="020F0502020204030204" pitchFamily="34" charset="0"/>
            </a:endParaRPr>
          </a:p>
          <a:p>
            <a:endParaRPr lang="pt-BR" sz="300" dirty="0">
              <a:ea typeface="Calibri" panose="020F0502020204030204" pitchFamily="34" charset="0"/>
              <a:cs typeface="Calibri" panose="020F0502020204030204" pitchFamily="34" charset="0"/>
            </a:endParaRPr>
          </a:p>
          <a:p>
            <a:endParaRPr lang="pt-BR" sz="3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Em casos de divergência insanável entre o médico e o representante legal, responsável ou familiar do paciente menor ou incapaz, acerca da recusa terapêutica ou de procedimento essencial à preservação da vida, o profissional deverá comunicar imediatamente o fato às autoridades competentes, tais como o Ministério Público, a Autoridade Policial ou o Conselho Tutelar, conforme a gravidade e o contexto do caso.</a:t>
            </a:r>
          </a:p>
          <a:p>
            <a:endParaRPr lang="pt-BR" sz="1200" dirty="0">
              <a:ea typeface="Calibri" panose="020F0502020204030204" pitchFamily="34" charset="0"/>
              <a:cs typeface="Calibri" panose="020F0502020204030204" pitchFamily="34" charset="0"/>
            </a:endParaRPr>
          </a:p>
          <a:p>
            <a:endParaRPr lang="pt-BR" sz="800" dirty="0">
              <a:ea typeface="Calibri" panose="020F0502020204030204" pitchFamily="34" charset="0"/>
              <a:cs typeface="Calibri" panose="020F0502020204030204" pitchFamily="34" charset="0"/>
            </a:endParaRPr>
          </a:p>
          <a:p>
            <a:r>
              <a:rPr lang="pt-BR" sz="1200" b="1" dirty="0">
                <a:solidFill>
                  <a:schemeClr val="bg1"/>
                </a:solidFill>
                <a:ea typeface="Calibri" panose="020F0502020204030204" pitchFamily="34" charset="0"/>
                <a:cs typeface="Calibri" panose="020F0502020204030204" pitchFamily="34" charset="0"/>
              </a:rPr>
              <a:t>Importante: </a:t>
            </a:r>
            <a:r>
              <a:rPr lang="pt-BR" sz="1200" dirty="0">
                <a:solidFill>
                  <a:schemeClr val="bg1"/>
                </a:solidFill>
                <a:ea typeface="Calibri" panose="020F0502020204030204" pitchFamily="34" charset="0"/>
                <a:cs typeface="Calibri" panose="020F0502020204030204" pitchFamily="34" charset="0"/>
              </a:rPr>
              <a:t>Todo o processo de discordância deverá constar de maneira detalhada no prontuário médico, com identificação do paciente, do representante legal e dos profissionais envolvidos na decisão.</a:t>
            </a:r>
          </a:p>
          <a:p>
            <a:endParaRPr lang="pt-BR" sz="1200" dirty="0">
              <a:solidFill>
                <a:schemeClr val="bg1"/>
              </a:solidFill>
              <a:ea typeface="Calibri" panose="020F0502020204030204" pitchFamily="34" charset="0"/>
              <a:cs typeface="Calibri" panose="020F0502020204030204" pitchFamily="34" charset="0"/>
            </a:endParaRPr>
          </a:p>
          <a:p>
            <a:r>
              <a:rPr lang="pt-BR" sz="1200" b="1" dirty="0">
                <a:solidFill>
                  <a:schemeClr val="bg1"/>
                </a:solidFill>
                <a:ea typeface="Calibri" panose="020F0502020204030204" pitchFamily="34" charset="0"/>
                <a:cs typeface="Calibri" panose="020F0502020204030204" pitchFamily="34" charset="0"/>
              </a:rPr>
              <a:t>Obrigação: </a:t>
            </a:r>
            <a:r>
              <a:rPr lang="pt-BR" sz="1200" dirty="0">
                <a:solidFill>
                  <a:schemeClr val="bg1"/>
                </a:solidFill>
                <a:ea typeface="Calibri" panose="020F0502020204030204" pitchFamily="34" charset="0"/>
                <a:cs typeface="Calibri" panose="020F0502020204030204" pitchFamily="34" charset="0"/>
              </a:rPr>
              <a:t>É dever do médico respeitar o direito do paciente ou de seu representante legal de decidir livremente sobre a execução de práticas diagnósticas ou terapêuticas, salvo nos casos em que a omissão possa resultar em risco iminente de morte ou dano grave à saúde.</a:t>
            </a:r>
          </a:p>
          <a:p>
            <a:endParaRPr lang="pt-BR" sz="1200" dirty="0">
              <a:solidFill>
                <a:schemeClr val="bg1"/>
              </a:solidFill>
              <a:ea typeface="Calibri" panose="020F0502020204030204" pitchFamily="34" charset="0"/>
              <a:cs typeface="Calibri" panose="020F0502020204030204" pitchFamily="34" charset="0"/>
            </a:endParaRPr>
          </a:p>
          <a:p>
            <a:r>
              <a:rPr lang="pt-BR" sz="1200" dirty="0">
                <a:solidFill>
                  <a:schemeClr val="bg1"/>
                </a:solidFill>
                <a:ea typeface="Calibri" panose="020F0502020204030204" pitchFamily="34" charset="0"/>
                <a:cs typeface="Calibri" panose="020F0502020204030204" pitchFamily="34" charset="0"/>
              </a:rPr>
              <a:t>Tal respeito constitui manifestação direta da dignidade da pessoa humana e da autonomia da vontade, princípios consagrados no Código de Ética Médica (</a:t>
            </a:r>
            <a:r>
              <a:rPr lang="pt-BR" sz="1200" dirty="0" err="1">
                <a:solidFill>
                  <a:schemeClr val="bg1"/>
                </a:solidFill>
                <a:ea typeface="Calibri" panose="020F0502020204030204" pitchFamily="34" charset="0"/>
                <a:cs typeface="Calibri" panose="020F0502020204030204" pitchFamily="34" charset="0"/>
              </a:rPr>
              <a:t>arts</a:t>
            </a:r>
            <a:r>
              <a:rPr lang="pt-BR" sz="1200" dirty="0">
                <a:solidFill>
                  <a:schemeClr val="bg1"/>
                </a:solidFill>
                <a:ea typeface="Calibri" panose="020F0502020204030204" pitchFamily="34" charset="0"/>
                <a:cs typeface="Calibri" panose="020F0502020204030204" pitchFamily="34" charset="0"/>
              </a:rPr>
              <a:t>. 22, 31 e 41) e na Constituição Federal.</a:t>
            </a:r>
          </a:p>
          <a:p>
            <a:r>
              <a:rPr lang="pt-BR" sz="1200" dirty="0">
                <a:solidFill>
                  <a:schemeClr val="bg1"/>
                </a:solidFill>
                <a:ea typeface="Calibri" panose="020F0502020204030204" pitchFamily="34" charset="0"/>
                <a:cs typeface="Calibri" panose="020F0502020204030204" pitchFamily="34" charset="0"/>
              </a:rPr>
              <a:t>(Fundamento: CEM, Cap. IV, art. 22; Cap. V, art. 31; Cap. V, art. 41)</a:t>
            </a:r>
          </a:p>
          <a:p>
            <a:endParaRPr lang="pt-BR" sz="1200" dirty="0">
              <a:ea typeface="Calibri" panose="020F0502020204030204" pitchFamily="34" charset="0"/>
              <a:cs typeface="Calibri" panose="020F0502020204030204" pitchFamily="34" charset="0"/>
            </a:endParaRPr>
          </a:p>
          <a:p>
            <a:endParaRPr lang="pt-BR" sz="1200" dirty="0">
              <a:ea typeface="Calibri" panose="020F0502020204030204" pitchFamily="34" charset="0"/>
              <a:cs typeface="Calibri" panose="020F0502020204030204" pitchFamily="34" charset="0"/>
            </a:endParaRPr>
          </a:p>
          <a:p>
            <a:endParaRPr lang="pt-BR" sz="1200" dirty="0">
              <a:ea typeface="Calibri" panose="020F0502020204030204" pitchFamily="34" charset="0"/>
              <a:cs typeface="Calibri" panose="020F0502020204030204" pitchFamily="34" charset="0"/>
            </a:endParaRP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3966449"/>
            <a:ext cx="5447062"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8. DISCORDÂNCIA</a:t>
            </a:r>
          </a:p>
        </p:txBody>
      </p:sp>
      <p:sp>
        <p:nvSpPr>
          <p:cNvPr id="3" name="Google Shape;99;p15">
            <a:extLst>
              <a:ext uri="{FF2B5EF4-FFF2-40B4-BE49-F238E27FC236}">
                <a16:creationId xmlns:a16="http://schemas.microsoft.com/office/drawing/2014/main" id="{69088B2C-FBC9-884E-3B4B-AFF10F515C13}"/>
              </a:ext>
            </a:extLst>
          </p:cNvPr>
          <p:cNvSpPr/>
          <p:nvPr/>
        </p:nvSpPr>
        <p:spPr>
          <a:xfrm>
            <a:off x="378972" y="2126788"/>
            <a:ext cx="5447062"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7. SITUAÇÕES DE URGÊNCIA E EMERGÊNCIA</a:t>
            </a:r>
          </a:p>
        </p:txBody>
      </p:sp>
    </p:spTree>
    <p:extLst>
      <p:ext uri="{BB962C8B-B14F-4D97-AF65-F5344CB8AC3E}">
        <p14:creationId xmlns:p14="http://schemas.microsoft.com/office/powerpoint/2010/main" val="3492739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99;p28">
            <a:extLst>
              <a:ext uri="{FF2B5EF4-FFF2-40B4-BE49-F238E27FC236}">
                <a16:creationId xmlns:a16="http://schemas.microsoft.com/office/drawing/2014/main" id="{0BAD60FF-6776-1C35-8EDE-170929CE4FA3}"/>
              </a:ext>
            </a:extLst>
          </p:cNvPr>
          <p:cNvSpPr/>
          <p:nvPr/>
        </p:nvSpPr>
        <p:spPr>
          <a:xfrm>
            <a:off x="344047" y="6520212"/>
            <a:ext cx="6134979" cy="1145053"/>
          </a:xfrm>
          <a:prstGeom prst="roundRect">
            <a:avLst>
              <a:gd name="adj" fmla="val 12999"/>
            </a:avLst>
          </a:prstGeom>
          <a:solidFill>
            <a:srgbClr val="00538E">
              <a:alpha val="769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 name="Retângulo: Cantos Arredondados 1">
            <a:extLst>
              <a:ext uri="{FF2B5EF4-FFF2-40B4-BE49-F238E27FC236}">
                <a16:creationId xmlns:a16="http://schemas.microsoft.com/office/drawing/2014/main" id="{DD6A1E65-4742-A701-3C05-C7A96678FA94}"/>
              </a:ext>
            </a:extLst>
          </p:cNvPr>
          <p:cNvSpPr/>
          <p:nvPr/>
        </p:nvSpPr>
        <p:spPr>
          <a:xfrm>
            <a:off x="344047" y="2830206"/>
            <a:ext cx="1735578" cy="28575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962821"/>
            <a:ext cx="5447062"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9. DIRETIVAS ANTECIPADAS DE VONTADE</a:t>
            </a:r>
          </a:p>
        </p:txBody>
      </p:sp>
      <p:sp>
        <p:nvSpPr>
          <p:cNvPr id="9" name="Google Shape;98;p15">
            <a:extLst>
              <a:ext uri="{FF2B5EF4-FFF2-40B4-BE49-F238E27FC236}">
                <a16:creationId xmlns:a16="http://schemas.microsoft.com/office/drawing/2014/main" id="{45DE843D-3B4B-B030-07E0-96C959F3E564}"/>
              </a:ext>
            </a:extLst>
          </p:cNvPr>
          <p:cNvSpPr/>
          <p:nvPr/>
        </p:nvSpPr>
        <p:spPr>
          <a:xfrm>
            <a:off x="378974" y="1332153"/>
            <a:ext cx="6100054" cy="6816391"/>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As diretivas antecipadas de vontade (DAV) constituem o conjunto de instruções, manifestações e escolhas prévias, livre e conscientemente expressas pelo paciente, sobre os cuidados e tratamentos que deseja — ou não deseja — receber em situações futuras nas quais esteja impossibilitado de manifestar sua vontade de maneira autônoma. Esse instrumento traduz o respeito à dignidade humana e à autonomia do paciente, servindo como orientação ética e legal para a conduta médica e para a tomada de decisões assistenciais.</a:t>
            </a:r>
          </a:p>
          <a:p>
            <a:endParaRPr lang="pt-BR" sz="1400" dirty="0">
              <a:solidFill>
                <a:schemeClr val="bg1"/>
              </a:solidFill>
              <a:ea typeface="Calibri" panose="020F0502020204030204" pitchFamily="34" charset="0"/>
              <a:cs typeface="Calibri" panose="020F0502020204030204" pitchFamily="34" charset="0"/>
            </a:endParaRPr>
          </a:p>
          <a:p>
            <a:r>
              <a:rPr lang="pt-BR" sz="1200" b="1" dirty="0">
                <a:solidFill>
                  <a:schemeClr val="bg1"/>
                </a:solidFill>
              </a:rPr>
              <a:t>Como apresentá-las:</a:t>
            </a:r>
          </a:p>
          <a:p>
            <a:endParaRPr lang="pt-BR" sz="1200" dirty="0"/>
          </a:p>
          <a:p>
            <a:pPr marL="171450" indent="-171450">
              <a:spcBef>
                <a:spcPts val="300"/>
              </a:spcBef>
              <a:buFont typeface="Arial" panose="020B0604020202020204" pitchFamily="34" charset="0"/>
              <a:buChar char="•"/>
            </a:pPr>
            <a:r>
              <a:rPr lang="pt-BR" sz="1200" dirty="0"/>
              <a:t>Verbal ou escrita — As diretivas podem ser manifestadas verbalmente, desde que o profissional de saúde registre de maneira detalhada no prontuário médico o conteúdo e o contexto da manifestação, podendo, também, ser formalizadas por escrito, mediante </a:t>
            </a:r>
            <a:br>
              <a:rPr lang="pt-BR" sz="1200" dirty="0"/>
            </a:br>
            <a:r>
              <a:rPr lang="pt-BR" sz="1200" dirty="0"/>
              <a:t>assinatura do paciente.</a:t>
            </a:r>
          </a:p>
          <a:p>
            <a:pPr marL="171450" indent="-171450">
              <a:spcBef>
                <a:spcPts val="300"/>
              </a:spcBef>
              <a:buFont typeface="Arial" panose="020B0604020202020204" pitchFamily="34" charset="0"/>
              <a:buChar char="•"/>
            </a:pPr>
            <a:r>
              <a:rPr lang="pt-BR" sz="1200" dirty="0"/>
              <a:t>Ausência de formalidades excessivas — A validade das diretivas não depende de testemunhas ou de registro em cartório. Basta a manifestação inequívoca e consciente da vontade do paciente, devidamente documentada pelo profissional assistente.</a:t>
            </a:r>
          </a:p>
          <a:p>
            <a:pPr marL="171450" indent="-171450">
              <a:spcBef>
                <a:spcPts val="300"/>
              </a:spcBef>
              <a:buFont typeface="Arial" panose="020B0604020202020204" pitchFamily="34" charset="0"/>
              <a:buChar char="•"/>
            </a:pPr>
            <a:r>
              <a:rPr lang="pt-BR" sz="1200" dirty="0"/>
              <a:t>Cumprimento e observância — Quando o paciente ou pessoa legalmente indicada apresentar o documento contendo as diretivas, o médico e a equipe multiprofissional devem respeitar integralmente sua vontade, podendo solicitar o apoio do Comitê da Instituição, caso surjam dúvidas quanto à aplicabilidade das determinações. </a:t>
            </a:r>
          </a:p>
          <a:p>
            <a:pPr marL="171450" indent="-171450">
              <a:spcBef>
                <a:spcPts val="300"/>
              </a:spcBef>
              <a:buFont typeface="Arial" panose="020B0604020202020204" pitchFamily="34" charset="0"/>
              <a:buChar char="•"/>
            </a:pPr>
            <a:r>
              <a:rPr lang="pt-BR" sz="1200" dirty="0"/>
              <a:t>Prevalência das diretivas: As Diretivas Antecipadas de Vontade expressas pelo paciente prevalecem sobre a vontade de familiares ou terceiros, salvo disposição judicial em sentido diverso.</a:t>
            </a:r>
          </a:p>
          <a:p>
            <a:pPr marL="171450" indent="-171450">
              <a:spcBef>
                <a:spcPts val="300"/>
              </a:spcBef>
              <a:buFont typeface="Arial" panose="020B0604020202020204" pitchFamily="34" charset="0"/>
              <a:buChar char="•"/>
            </a:pPr>
            <a:endParaRPr lang="pt-BR" sz="1200" dirty="0"/>
          </a:p>
          <a:p>
            <a:pPr marL="171450" indent="-171450">
              <a:spcBef>
                <a:spcPts val="300"/>
              </a:spcBef>
              <a:buFont typeface="Arial" panose="020B0604020202020204" pitchFamily="34" charset="0"/>
              <a:buChar char="•"/>
            </a:pPr>
            <a:endParaRPr lang="pt-BR" sz="1200" dirty="0"/>
          </a:p>
          <a:p>
            <a:pPr>
              <a:spcBef>
                <a:spcPts val="300"/>
              </a:spcBef>
            </a:pPr>
            <a:r>
              <a:rPr lang="pt-BR" sz="1200" dirty="0">
                <a:solidFill>
                  <a:schemeClr val="bg1"/>
                </a:solidFill>
              </a:rPr>
              <a:t>Obrigação: É dever do médico acatar as Diretivas Antecipadas de Vontade do paciente, observando-as como expressão legítima de sua autonomia e dignidade, exceto quando se mostrarem em desacordo com o Código de Ética Médica ou com a legislação em vigor. O descumprimento injustificado dessas diretivas poderá configurar infração ética e violação ao direito de autodeterminação do paciente.</a:t>
            </a:r>
          </a:p>
          <a:p>
            <a:pPr>
              <a:spcBef>
                <a:spcPts val="300"/>
              </a:spcBef>
            </a:pPr>
            <a:endParaRPr lang="pt-BR" sz="1200" dirty="0"/>
          </a:p>
          <a:p>
            <a:r>
              <a:rPr lang="pt-BR" sz="1200" dirty="0"/>
              <a:t> </a:t>
            </a:r>
            <a:endParaRPr lang="pt-BR" sz="12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37736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9;p15">
            <a:extLst>
              <a:ext uri="{FF2B5EF4-FFF2-40B4-BE49-F238E27FC236}">
                <a16:creationId xmlns:a16="http://schemas.microsoft.com/office/drawing/2014/main" id="{150C5DEC-FC97-268C-4EBC-5C35291C990C}"/>
              </a:ext>
            </a:extLst>
          </p:cNvPr>
          <p:cNvSpPr/>
          <p:nvPr/>
        </p:nvSpPr>
        <p:spPr>
          <a:xfrm>
            <a:off x="378972" y="962821"/>
            <a:ext cx="5888478"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10. CONFIDENCIALIDADE EXTREMA NO ATENDIMENTO</a:t>
            </a:r>
          </a:p>
        </p:txBody>
      </p:sp>
      <p:sp>
        <p:nvSpPr>
          <p:cNvPr id="9" name="Google Shape;98;p15">
            <a:extLst>
              <a:ext uri="{FF2B5EF4-FFF2-40B4-BE49-F238E27FC236}">
                <a16:creationId xmlns:a16="http://schemas.microsoft.com/office/drawing/2014/main" id="{45DE843D-3B4B-B030-07E0-96C959F3E564}"/>
              </a:ext>
            </a:extLst>
          </p:cNvPr>
          <p:cNvSpPr/>
          <p:nvPr/>
        </p:nvSpPr>
        <p:spPr>
          <a:xfrm>
            <a:off x="378974" y="1332153"/>
            <a:ext cx="6100054" cy="5817947"/>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A confidencialidade constitui dever ético essencial e inafastável do exercício da Medicina. Todas as informações obtidas durante a assistência — incluindo dados pessoais e sensíveis, registros clínicos, exames, imagens, áudios, vídeos, anotações, relatórios e quaisquer elementos que permitam identificar o paciente — são estritamente sigilosas.</a:t>
            </a:r>
          </a:p>
          <a:p>
            <a:endParaRPr lang="pt-BR" sz="1200" b="1"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Os profissionais médicos vinculados às pessoas jurídicas credenciadas, comprometem-se a mantê-las sob absoluto resguardo, limitando o acesso exclusivamente aos profissionais diretamente envolvidos no cuidado, e somente na extensão necessária à adequada condução clínica.</a:t>
            </a:r>
          </a:p>
          <a:p>
            <a:r>
              <a:rPr lang="pt-BR" sz="1200" dirty="0">
                <a:ea typeface="Calibri" panose="020F0502020204030204" pitchFamily="34" charset="0"/>
                <a:cs typeface="Calibri" panose="020F0502020204030204" pitchFamily="34" charset="0"/>
              </a:rPr>
              <a:t> </a:t>
            </a:r>
          </a:p>
          <a:p>
            <a:r>
              <a:rPr lang="pt-BR" sz="1200" dirty="0">
                <a:ea typeface="Calibri" panose="020F0502020204030204" pitchFamily="34" charset="0"/>
                <a:cs typeface="Calibri" panose="020F0502020204030204" pitchFamily="34" charset="0"/>
              </a:rPr>
              <a:t>Fica vedada a divulgação, menção ou exposição de casos em ambientes públicos ou sem controle (incluídas redes sociais e aplicativos de mensagens), bem como o compartilhamento informal de informações com pessoas não autorizadas, mesmo com intenção didática. O ensino, a discussão de casos e a pesquisa devem ocorrer com dados minimizados e, quando possível, desidentificados. </a:t>
            </a:r>
          </a:p>
          <a:p>
            <a:r>
              <a:rPr lang="pt-BR" sz="1200" dirty="0">
                <a:ea typeface="Calibri" panose="020F0502020204030204" pitchFamily="34" charset="0"/>
                <a:cs typeface="Calibri" panose="020F0502020204030204" pitchFamily="34" charset="0"/>
              </a:rPr>
              <a:t>(Fundamento: CEM, Cap. IX, art. 73; Cap. IX, art. 75)</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sigilo poderá ser excepcionalmente afastado nas hipóteses estritas de (i) consentimento livre, informado e específico do paciente (ou representante legal), (</a:t>
            </a:r>
            <a:r>
              <a:rPr lang="pt-BR" sz="1200" dirty="0" err="1">
                <a:ea typeface="Calibri" panose="020F0502020204030204" pitchFamily="34" charset="0"/>
                <a:cs typeface="Calibri" panose="020F0502020204030204" pitchFamily="34" charset="0"/>
              </a:rPr>
              <a:t>ii</a:t>
            </a:r>
            <a:r>
              <a:rPr lang="pt-BR" sz="1200" dirty="0">
                <a:ea typeface="Calibri" panose="020F0502020204030204" pitchFamily="34" charset="0"/>
                <a:cs typeface="Calibri" panose="020F0502020204030204" pitchFamily="34" charset="0"/>
              </a:rPr>
              <a:t>) dever legal de comunicação a autoridades sanitárias ou demais órgãos competentes, (</a:t>
            </a:r>
            <a:r>
              <a:rPr lang="pt-BR" sz="1200" dirty="0" err="1">
                <a:ea typeface="Calibri" panose="020F0502020204030204" pitchFamily="34" charset="0"/>
                <a:cs typeface="Calibri" panose="020F0502020204030204" pitchFamily="34" charset="0"/>
              </a:rPr>
              <a:t>iii</a:t>
            </a:r>
            <a:r>
              <a:rPr lang="pt-BR" sz="1200" dirty="0">
                <a:ea typeface="Calibri" panose="020F0502020204030204" pitchFamily="34" charset="0"/>
                <a:cs typeface="Calibri" panose="020F0502020204030204" pitchFamily="34" charset="0"/>
              </a:rPr>
              <a:t>) justa causa, quando o silêncio importe em risco relevante e atual à vida, à integridade ou a terceiros, e (</a:t>
            </a:r>
            <a:r>
              <a:rPr lang="pt-BR" sz="1200" dirty="0" err="1">
                <a:ea typeface="Calibri" panose="020F0502020204030204" pitchFamily="34" charset="0"/>
                <a:cs typeface="Calibri" panose="020F0502020204030204" pitchFamily="34" charset="0"/>
              </a:rPr>
              <a:t>iv</a:t>
            </a:r>
            <a:r>
              <a:rPr lang="pt-BR" sz="1200" dirty="0">
                <a:ea typeface="Calibri" panose="020F0502020204030204" pitchFamily="34" charset="0"/>
                <a:cs typeface="Calibri" panose="020F0502020204030204" pitchFamily="34" charset="0"/>
              </a:rPr>
              <a:t>) ordem judicial. Nessas situações, a revelação deve restringir-se ao mínimo necessário para atingir a finalidade legítima, com registro no sistema e, sempre que possível, comunicação ao paciente sobre a providência adotada. </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Em caso de dúvida, o médico buscará orientação do responsável técnico/instâncias competentes antes de qualquer divulgação. O descumprimento desta cláusula constitui infração ética grave, passível de comunicação a órgãos externos. Fundamentação ética: dever de sigilo e exceções por consentimento, dever legal, justa causa e ordem judicial.</a:t>
            </a:r>
          </a:p>
          <a:p>
            <a:r>
              <a:rPr lang="pt-BR" sz="1200" dirty="0">
                <a:ea typeface="Calibri" panose="020F0502020204030204" pitchFamily="34" charset="0"/>
                <a:cs typeface="Calibri" panose="020F0502020204030204" pitchFamily="34" charset="0"/>
              </a:rPr>
              <a:t>(Fundamento: CEM, Cap. IX,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73, 74 e 75).</a:t>
            </a:r>
          </a:p>
          <a:p>
            <a:endParaRPr lang="pt-BR" sz="1400" dirty="0">
              <a:solidFill>
                <a:schemeClr val="bg1"/>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14167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99;p28">
            <a:extLst>
              <a:ext uri="{FF2B5EF4-FFF2-40B4-BE49-F238E27FC236}">
                <a16:creationId xmlns:a16="http://schemas.microsoft.com/office/drawing/2014/main" id="{E3557757-77A7-23DE-D65D-E22B3BFCD829}"/>
              </a:ext>
            </a:extLst>
          </p:cNvPr>
          <p:cNvSpPr/>
          <p:nvPr/>
        </p:nvSpPr>
        <p:spPr>
          <a:xfrm>
            <a:off x="302137" y="5526246"/>
            <a:ext cx="6211818" cy="2185194"/>
          </a:xfrm>
          <a:prstGeom prst="roundRect">
            <a:avLst>
              <a:gd name="adj" fmla="val 9861"/>
            </a:avLst>
          </a:prstGeom>
          <a:solidFill>
            <a:srgbClr val="00538E">
              <a:alpha val="769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 name="Retângulo: Cantos Arredondados 1">
            <a:extLst>
              <a:ext uri="{FF2B5EF4-FFF2-40B4-BE49-F238E27FC236}">
                <a16:creationId xmlns:a16="http://schemas.microsoft.com/office/drawing/2014/main" id="{1C924BE7-A01B-4F3B-4D86-6937419988C1}"/>
              </a:ext>
            </a:extLst>
          </p:cNvPr>
          <p:cNvSpPr/>
          <p:nvPr/>
        </p:nvSpPr>
        <p:spPr>
          <a:xfrm>
            <a:off x="344047" y="3632211"/>
            <a:ext cx="2325334" cy="28575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962821"/>
            <a:ext cx="5888478"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11. DOCUMENTOS MÉDICOS</a:t>
            </a:r>
          </a:p>
        </p:txBody>
      </p:sp>
      <p:sp>
        <p:nvSpPr>
          <p:cNvPr id="9" name="Google Shape;98;p15">
            <a:extLst>
              <a:ext uri="{FF2B5EF4-FFF2-40B4-BE49-F238E27FC236}">
                <a16:creationId xmlns:a16="http://schemas.microsoft.com/office/drawing/2014/main" id="{45DE843D-3B4B-B030-07E0-96C959F3E564}"/>
              </a:ext>
            </a:extLst>
          </p:cNvPr>
          <p:cNvSpPr/>
          <p:nvPr/>
        </p:nvSpPr>
        <p:spPr>
          <a:xfrm>
            <a:off x="378974" y="1332153"/>
            <a:ext cx="6100054" cy="5817947"/>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A produção, guarda e emissão de documentos médicos pela LIVEMED devem obedecer aos princípios da veracidade, confidencialidade, clareza e responsabilidade técnica. Tais documentos constituem registros oficiais da prática médica e são protegidos pelo sigilo profissional, nos termos do Código de Ética Médica e da Lei Geral de Proteção de Dados (Lei nº 13.709/2018).</a:t>
            </a:r>
          </a:p>
          <a:p>
            <a:endParaRPr lang="pt-BR" sz="1200" dirty="0">
              <a:solidFill>
                <a:schemeClr val="bg1"/>
              </a:solidFill>
              <a:ea typeface="Calibri" panose="020F0502020204030204" pitchFamily="34" charset="0"/>
              <a:cs typeface="Calibri" panose="020F0502020204030204" pitchFamily="34" charset="0"/>
            </a:endParaRPr>
          </a:p>
          <a:p>
            <a:r>
              <a:rPr lang="pt-BR" sz="1400" b="1" dirty="0"/>
              <a:t>11.1. Prontuário do paciente</a:t>
            </a:r>
          </a:p>
          <a:p>
            <a:endParaRPr lang="pt-BR" sz="300" b="1" dirty="0"/>
          </a:p>
          <a:p>
            <a:r>
              <a:rPr lang="pt-BR" sz="1200" dirty="0"/>
              <a:t>O prontuário do paciente é um documento único e confidencial que reúne todas as informações clínicas, sinais, imagens e registros referentes à saúde do paciente e aos cuidados prestados. Possui caráter legal, técnico e científico, servindo como instrumento de comunicação entre os profissionais de saúde e de continuidade da assistência.</a:t>
            </a:r>
          </a:p>
          <a:p>
            <a:endParaRPr lang="pt-BR" sz="1400" dirty="0"/>
          </a:p>
          <a:p>
            <a:r>
              <a:rPr lang="pt-BR" sz="1200" b="1" dirty="0">
                <a:solidFill>
                  <a:schemeClr val="bg1"/>
                </a:solidFill>
              </a:rPr>
              <a:t>Sugestões de preenchimento:</a:t>
            </a:r>
          </a:p>
          <a:p>
            <a:endParaRPr lang="pt-BR" sz="1400" dirty="0">
              <a:solidFill>
                <a:schemeClr val="bg1"/>
              </a:solidFill>
            </a:endParaRPr>
          </a:p>
          <a:p>
            <a:pPr marL="171450" lvl="0" indent="-171450">
              <a:spcBef>
                <a:spcPts val="300"/>
              </a:spcBef>
              <a:buFont typeface="Arial" panose="020B0604020202020204" pitchFamily="34" charset="0"/>
              <a:buChar char="•"/>
            </a:pPr>
            <a:r>
              <a:rPr lang="pt-BR" sz="1200" dirty="0"/>
              <a:t>Registrar informações claras, precisas e cronológicas, contendo data, hora, identificação, assinatura e carimbo do profissional responsável pelo atendimento.</a:t>
            </a:r>
          </a:p>
          <a:p>
            <a:pPr marL="171450" lvl="0" indent="-171450">
              <a:spcBef>
                <a:spcPts val="300"/>
              </a:spcBef>
              <a:buFont typeface="Arial" panose="020B0604020202020204" pitchFamily="34" charset="0"/>
              <a:buChar char="•"/>
            </a:pPr>
            <a:r>
              <a:rPr lang="pt-BR" sz="1200" dirty="0"/>
              <a:t>Evitar rasuras, emendas ou alterações que possam comprometer a integridade do registro, mesmo em prontuários digitais.</a:t>
            </a:r>
          </a:p>
          <a:p>
            <a:pPr marL="171450" lvl="0" indent="-171450">
              <a:spcBef>
                <a:spcPts val="300"/>
              </a:spcBef>
              <a:buFont typeface="Arial" panose="020B0604020202020204" pitchFamily="34" charset="0"/>
              <a:buChar char="•"/>
            </a:pPr>
            <a:r>
              <a:rPr lang="pt-BR" sz="1200" dirty="0"/>
              <a:t>As anotações devem refletir fielmente os fatos observados, os procedimentos realizados e as condutas adotadas.</a:t>
            </a:r>
          </a:p>
          <a:p>
            <a:pPr marL="171450" lvl="0" indent="-171450">
              <a:spcBef>
                <a:spcPts val="300"/>
              </a:spcBef>
              <a:buFont typeface="Arial" panose="020B0604020202020204" pitchFamily="34" charset="0"/>
              <a:buChar char="•"/>
            </a:pPr>
            <a:endParaRPr lang="pt-BR" sz="1200" dirty="0"/>
          </a:p>
          <a:p>
            <a:endParaRPr lang="pt-BR" sz="1200" b="1" dirty="0">
              <a:solidFill>
                <a:schemeClr val="bg1"/>
              </a:solidFill>
            </a:endParaRPr>
          </a:p>
          <a:p>
            <a:r>
              <a:rPr lang="pt-BR" sz="1200" b="1" dirty="0">
                <a:solidFill>
                  <a:schemeClr val="bg1"/>
                </a:solidFill>
              </a:rPr>
              <a:t>Importante: </a:t>
            </a:r>
            <a:r>
              <a:rPr lang="pt-BR" sz="1200" dirty="0">
                <a:solidFill>
                  <a:schemeClr val="bg1"/>
                </a:solidFill>
              </a:rPr>
              <a:t>Solicitação pelo paciente: O paciente ou seu representante legal tem direito a solicitar cópia do prontuário, a qual deverá ser fornecida mediante requisição formal.</a:t>
            </a:r>
          </a:p>
          <a:p>
            <a:endParaRPr lang="pt-BR" sz="1200" dirty="0">
              <a:solidFill>
                <a:schemeClr val="bg1"/>
              </a:solidFill>
            </a:endParaRPr>
          </a:p>
          <a:p>
            <a:r>
              <a:rPr lang="pt-BR" sz="1200" b="1" dirty="0">
                <a:solidFill>
                  <a:schemeClr val="bg1"/>
                </a:solidFill>
              </a:rPr>
              <a:t>Guarda do original</a:t>
            </a:r>
            <a:r>
              <a:rPr lang="pt-BR" sz="1200" dirty="0">
                <a:solidFill>
                  <a:schemeClr val="bg1"/>
                </a:solidFill>
              </a:rPr>
              <a:t>: O prontuário original deve ser mantido nos arquivos da instituição pelo prazo mínimo de 20 (vinte) anos a contar da última anotação, conforme determina o Conselho Federal de Medicina (Resolução CFM nº 1.821/2007).</a:t>
            </a:r>
          </a:p>
          <a:p>
            <a:endParaRPr lang="pt-BR" sz="1200" dirty="0">
              <a:solidFill>
                <a:schemeClr val="bg1"/>
              </a:solidFill>
            </a:endParaRPr>
          </a:p>
          <a:p>
            <a:r>
              <a:rPr lang="pt-BR" sz="1200" b="1" dirty="0">
                <a:solidFill>
                  <a:schemeClr val="bg1"/>
                </a:solidFill>
              </a:rPr>
              <a:t>Obrigação: </a:t>
            </a:r>
            <a:r>
              <a:rPr lang="pt-BR" sz="1200" dirty="0">
                <a:solidFill>
                  <a:schemeClr val="bg1"/>
                </a:solidFill>
              </a:rPr>
              <a:t>Fornecer cópia do prontuário somente nos casos autorizados pela legislação e mediante requerimento formal. Jamais rasurar ou alterar dados clínicos ou registros originais do prontuário. (Fundamento: CEM, Cap. X, </a:t>
            </a:r>
            <a:r>
              <a:rPr lang="pt-BR" sz="1200" dirty="0" err="1">
                <a:solidFill>
                  <a:schemeClr val="bg1"/>
                </a:solidFill>
              </a:rPr>
              <a:t>arts</a:t>
            </a:r>
            <a:r>
              <a:rPr lang="pt-BR" sz="1200" dirty="0">
                <a:solidFill>
                  <a:schemeClr val="bg1"/>
                </a:solidFill>
              </a:rPr>
              <a:t>. 87 a 90; art. 80)</a:t>
            </a:r>
          </a:p>
          <a:p>
            <a:endParaRPr lang="pt-BR" sz="1400" dirty="0">
              <a:solidFill>
                <a:schemeClr val="bg1"/>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4404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Tela de celular com texto preto sobre fundo branco">
            <a:extLst>
              <a:ext uri="{FF2B5EF4-FFF2-40B4-BE49-F238E27FC236}">
                <a16:creationId xmlns:a16="http://schemas.microsoft.com/office/drawing/2014/main" id="{EB815BAC-848C-8270-A48F-B2FCF63F8B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2" name="Retângulo: Cantos Arredondados 1">
            <a:extLst>
              <a:ext uri="{FF2B5EF4-FFF2-40B4-BE49-F238E27FC236}">
                <a16:creationId xmlns:a16="http://schemas.microsoft.com/office/drawing/2014/main" id="{CF1BB648-D8E1-7E81-223B-79AB0E0B8C86}"/>
              </a:ext>
            </a:extLst>
          </p:cNvPr>
          <p:cNvSpPr/>
          <p:nvPr/>
        </p:nvSpPr>
        <p:spPr>
          <a:xfrm>
            <a:off x="344047" y="2159011"/>
            <a:ext cx="1392678" cy="28575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Google Shape;199;p28">
            <a:extLst>
              <a:ext uri="{FF2B5EF4-FFF2-40B4-BE49-F238E27FC236}">
                <a16:creationId xmlns:a16="http://schemas.microsoft.com/office/drawing/2014/main" id="{B30A0D5C-2A62-E437-A186-D2E90CF17389}"/>
              </a:ext>
            </a:extLst>
          </p:cNvPr>
          <p:cNvSpPr/>
          <p:nvPr/>
        </p:nvSpPr>
        <p:spPr>
          <a:xfrm>
            <a:off x="302137" y="4478496"/>
            <a:ext cx="6211818" cy="2560480"/>
          </a:xfrm>
          <a:prstGeom prst="roundRect">
            <a:avLst>
              <a:gd name="adj" fmla="val 6290"/>
            </a:avLst>
          </a:prstGeom>
          <a:solidFill>
            <a:srgbClr val="00538E">
              <a:alpha val="769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 name="Google Shape;98;p15">
            <a:extLst>
              <a:ext uri="{FF2B5EF4-FFF2-40B4-BE49-F238E27FC236}">
                <a16:creationId xmlns:a16="http://schemas.microsoft.com/office/drawing/2014/main" id="{ED53356B-ACC9-C81B-B1E6-6512E6D601F0}"/>
              </a:ext>
            </a:extLst>
          </p:cNvPr>
          <p:cNvSpPr/>
          <p:nvPr/>
        </p:nvSpPr>
        <p:spPr>
          <a:xfrm>
            <a:off x="378974" y="1147487"/>
            <a:ext cx="6100052" cy="5977213"/>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400" b="1" dirty="0">
                <a:ea typeface="Calibri" panose="020F0502020204030204" pitchFamily="34" charset="0"/>
                <a:cs typeface="Calibri" panose="020F0502020204030204" pitchFamily="34" charset="0"/>
              </a:rPr>
              <a:t>11.2. Atestados médicos</a:t>
            </a:r>
          </a:p>
          <a:p>
            <a:endParaRPr lang="pt-BR" sz="300" b="1"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atestado médico é documento integrante do ato médico e constitui direito inalienável do paciente, devendo ser emitido sem ônus e com observância aos princípios éticos e legais, conforme orientações do órgão de saúde onde atua o profissional.</a:t>
            </a:r>
          </a:p>
          <a:p>
            <a:endParaRPr lang="pt-BR" sz="1400" dirty="0">
              <a:ea typeface="Calibri" panose="020F0502020204030204" pitchFamily="34" charset="0"/>
              <a:cs typeface="Calibri" panose="020F0502020204030204" pitchFamily="34" charset="0"/>
            </a:endParaRPr>
          </a:p>
          <a:p>
            <a:r>
              <a:rPr lang="pt-BR" sz="1200" b="1" dirty="0">
                <a:solidFill>
                  <a:schemeClr val="bg1"/>
                </a:solidFill>
                <a:ea typeface="Calibri" panose="020F0502020204030204" pitchFamily="34" charset="0"/>
                <a:cs typeface="Calibri" panose="020F0502020204030204" pitchFamily="34" charset="0"/>
              </a:rPr>
              <a:t>É recomendado: </a:t>
            </a:r>
          </a:p>
          <a:p>
            <a:endParaRPr lang="pt-BR" sz="1400" b="1" dirty="0">
              <a:ea typeface="Calibri" panose="020F0502020204030204" pitchFamily="34" charset="0"/>
              <a:cs typeface="Calibri" panose="020F0502020204030204" pitchFamily="34" charset="0"/>
            </a:endParaRP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Registrar no prontuário ou ficha própria as informações clínicas relevantes e o motivo da emissão do atestado, mencionando, quando cabível, os exames e tratamentos realizados.</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É vedado atestar falsamente qualquer condição sem exame direto do paciente, configurando infração ética e crime tipificado no art. 302 do Código Penal (falsidade de atestado médico).</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O CID (Código Internacional de Doenças) somente poderá ser inserido mediante autorização expressa do paciente, sob pena de quebra de sigilo profissional.</a:t>
            </a:r>
          </a:p>
          <a:p>
            <a:endParaRPr lang="pt-BR" sz="1200" dirty="0">
              <a:ea typeface="Calibri" panose="020F0502020204030204" pitchFamily="34" charset="0"/>
              <a:cs typeface="Calibri" panose="020F0502020204030204" pitchFamily="34" charset="0"/>
            </a:endParaRPr>
          </a:p>
          <a:p>
            <a:endParaRPr lang="pt-BR" sz="1200" dirty="0">
              <a:ea typeface="Calibri" panose="020F0502020204030204" pitchFamily="34" charset="0"/>
              <a:cs typeface="Calibri" panose="020F0502020204030204" pitchFamily="34" charset="0"/>
            </a:endParaRPr>
          </a:p>
          <a:p>
            <a:r>
              <a:rPr lang="pt-BR" sz="1200" b="1" dirty="0">
                <a:solidFill>
                  <a:schemeClr val="bg1"/>
                </a:solidFill>
                <a:ea typeface="Calibri" panose="020F0502020204030204" pitchFamily="34" charset="0"/>
                <a:cs typeface="Calibri" panose="020F0502020204030204" pitchFamily="34" charset="0"/>
              </a:rPr>
              <a:t>Obrigação: </a:t>
            </a:r>
            <a:r>
              <a:rPr lang="pt-BR" sz="1200" dirty="0">
                <a:solidFill>
                  <a:schemeClr val="bg1"/>
                </a:solidFill>
                <a:ea typeface="Calibri" panose="020F0502020204030204" pitchFamily="34" charset="0"/>
                <a:cs typeface="Calibri" panose="020F0502020204030204" pitchFamily="34" charset="0"/>
              </a:rPr>
              <a:t>O médico deve abster-se de emitir atestado com a finalidade de obtenção de vantagem pessoal ou de terceiros, preservando a veracidade e a finalidade legítima do documento.</a:t>
            </a:r>
            <a:br>
              <a:rPr lang="pt-BR" sz="1200" dirty="0">
                <a:solidFill>
                  <a:schemeClr val="bg1"/>
                </a:solidFill>
                <a:ea typeface="Calibri" panose="020F0502020204030204" pitchFamily="34" charset="0"/>
                <a:cs typeface="Calibri" panose="020F0502020204030204" pitchFamily="34" charset="0"/>
              </a:rPr>
            </a:br>
            <a:r>
              <a:rPr lang="pt-BR" sz="1200" dirty="0">
                <a:solidFill>
                  <a:schemeClr val="bg1"/>
                </a:solidFill>
                <a:ea typeface="Calibri" panose="020F0502020204030204" pitchFamily="34" charset="0"/>
                <a:cs typeface="Calibri" panose="020F0502020204030204" pitchFamily="34" charset="0"/>
              </a:rPr>
              <a:t>(Fundamento: CEM, Cap. X, </a:t>
            </a:r>
            <a:r>
              <a:rPr lang="pt-BR" sz="1200" dirty="0" err="1">
                <a:solidFill>
                  <a:schemeClr val="bg1"/>
                </a:solidFill>
                <a:ea typeface="Calibri" panose="020F0502020204030204" pitchFamily="34" charset="0"/>
                <a:cs typeface="Calibri" panose="020F0502020204030204" pitchFamily="34" charset="0"/>
              </a:rPr>
              <a:t>arts</a:t>
            </a:r>
            <a:r>
              <a:rPr lang="pt-BR" sz="1200" dirty="0">
                <a:solidFill>
                  <a:schemeClr val="bg1"/>
                </a:solidFill>
                <a:ea typeface="Calibri" panose="020F0502020204030204" pitchFamily="34" charset="0"/>
                <a:cs typeface="Calibri" panose="020F0502020204030204" pitchFamily="34" charset="0"/>
              </a:rPr>
              <a:t>. 80-82).</a:t>
            </a:r>
          </a:p>
          <a:p>
            <a:endParaRPr lang="pt-BR" sz="1200" b="1" dirty="0">
              <a:solidFill>
                <a:schemeClr val="bg1"/>
              </a:solidFill>
              <a:ea typeface="Calibri" panose="020F0502020204030204" pitchFamily="34" charset="0"/>
              <a:cs typeface="Calibri" panose="020F0502020204030204" pitchFamily="34" charset="0"/>
            </a:endParaRPr>
          </a:p>
          <a:p>
            <a:r>
              <a:rPr lang="pt-BR" sz="1200" b="1" dirty="0">
                <a:solidFill>
                  <a:schemeClr val="bg1"/>
                </a:solidFill>
                <a:ea typeface="Calibri" panose="020F0502020204030204" pitchFamily="34" charset="0"/>
                <a:cs typeface="Calibri" panose="020F0502020204030204" pitchFamily="34" charset="0"/>
              </a:rPr>
              <a:t>Importante: </a:t>
            </a:r>
            <a:r>
              <a:rPr lang="pt-BR" sz="1200" dirty="0">
                <a:solidFill>
                  <a:schemeClr val="bg1"/>
                </a:solidFill>
                <a:ea typeface="Calibri" panose="020F0502020204030204" pitchFamily="34" charset="0"/>
                <a:cs typeface="Calibri" panose="020F0502020204030204" pitchFamily="34" charset="0"/>
              </a:rPr>
              <a:t>O art. 302 do Código Penal tipifica a falsidade de atestado médico, estabelecendo a pena de detenção de um mês a um ano. Se o crime é cometido com o fim de lucro, aplica-se também multa para o médico que, no exercício da profissão, fornece um atestado falso. </a:t>
            </a:r>
          </a:p>
          <a:p>
            <a:endParaRPr lang="pt-BR" sz="1200" dirty="0">
              <a:solidFill>
                <a:schemeClr val="bg1"/>
              </a:solidFill>
              <a:ea typeface="Calibri" panose="020F0502020204030204" pitchFamily="34" charset="0"/>
              <a:cs typeface="Calibri" panose="020F0502020204030204" pitchFamily="34" charset="0"/>
            </a:endParaRPr>
          </a:p>
          <a:p>
            <a:r>
              <a:rPr lang="pt-BR" sz="1200" dirty="0">
                <a:solidFill>
                  <a:schemeClr val="bg1"/>
                </a:solidFill>
                <a:ea typeface="Calibri" panose="020F0502020204030204" pitchFamily="34" charset="0"/>
                <a:cs typeface="Calibri" panose="020F0502020204030204" pitchFamily="34" charset="0"/>
              </a:rPr>
              <a:t>Este crime ainda aceita pena cominada tipificada no artigo 304 do Código Penal, o que agrava a pena pelo uso de papéis falsificados ou alterados, a que se referem os </a:t>
            </a:r>
            <a:r>
              <a:rPr lang="pt-BR" sz="1200" dirty="0" err="1">
                <a:solidFill>
                  <a:schemeClr val="bg1"/>
                </a:solidFill>
                <a:ea typeface="Calibri" panose="020F0502020204030204" pitchFamily="34" charset="0"/>
                <a:cs typeface="Calibri" panose="020F0502020204030204" pitchFamily="34" charset="0"/>
              </a:rPr>
              <a:t>arts</a:t>
            </a:r>
            <a:r>
              <a:rPr lang="pt-BR" sz="1200" dirty="0">
                <a:solidFill>
                  <a:schemeClr val="bg1"/>
                </a:solidFill>
                <a:ea typeface="Calibri" panose="020F0502020204030204" pitchFamily="34" charset="0"/>
                <a:cs typeface="Calibri" panose="020F0502020204030204" pitchFamily="34" charset="0"/>
              </a:rPr>
              <a:t>. 297 a 302.</a:t>
            </a:r>
          </a:p>
        </p:txBody>
      </p:sp>
    </p:spTree>
    <p:extLst>
      <p:ext uri="{BB962C8B-B14F-4D97-AF65-F5344CB8AC3E}">
        <p14:creationId xmlns:p14="http://schemas.microsoft.com/office/powerpoint/2010/main" val="769254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Uma imagem contendo Texto&#10;&#10;O conteúdo gerado por IA pode estar incorreto.">
            <a:extLst>
              <a:ext uri="{FF2B5EF4-FFF2-40B4-BE49-F238E27FC236}">
                <a16:creationId xmlns:a16="http://schemas.microsoft.com/office/drawing/2014/main" id="{8CC0202F-169E-57E3-D044-9C29D94510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2" name="Retângulo: Cantos Arredondados 1">
            <a:extLst>
              <a:ext uri="{FF2B5EF4-FFF2-40B4-BE49-F238E27FC236}">
                <a16:creationId xmlns:a16="http://schemas.microsoft.com/office/drawing/2014/main" id="{CF1BB648-D8E1-7E81-223B-79AB0E0B8C86}"/>
              </a:ext>
            </a:extLst>
          </p:cNvPr>
          <p:cNvSpPr/>
          <p:nvPr/>
        </p:nvSpPr>
        <p:spPr>
          <a:xfrm>
            <a:off x="344046" y="2279144"/>
            <a:ext cx="2696334" cy="28575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Google Shape;199;p28">
            <a:extLst>
              <a:ext uri="{FF2B5EF4-FFF2-40B4-BE49-F238E27FC236}">
                <a16:creationId xmlns:a16="http://schemas.microsoft.com/office/drawing/2014/main" id="{B30A0D5C-2A62-E437-A186-D2E90CF17389}"/>
              </a:ext>
            </a:extLst>
          </p:cNvPr>
          <p:cNvSpPr/>
          <p:nvPr/>
        </p:nvSpPr>
        <p:spPr>
          <a:xfrm>
            <a:off x="302137" y="3689139"/>
            <a:ext cx="6211818" cy="746656"/>
          </a:xfrm>
          <a:prstGeom prst="roundRect">
            <a:avLst>
              <a:gd name="adj" fmla="val 17611"/>
            </a:avLst>
          </a:prstGeom>
          <a:solidFill>
            <a:srgbClr val="00538E">
              <a:alpha val="769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 name="Retângulo: Cantos Arredondados 4">
            <a:extLst>
              <a:ext uri="{FF2B5EF4-FFF2-40B4-BE49-F238E27FC236}">
                <a16:creationId xmlns:a16="http://schemas.microsoft.com/office/drawing/2014/main" id="{11A6CBB6-5BFE-17B6-FE2C-DA2A3E0BE4C9}"/>
              </a:ext>
            </a:extLst>
          </p:cNvPr>
          <p:cNvSpPr/>
          <p:nvPr/>
        </p:nvSpPr>
        <p:spPr>
          <a:xfrm>
            <a:off x="344045" y="6136666"/>
            <a:ext cx="1575243" cy="28575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Google Shape;98;p15">
            <a:extLst>
              <a:ext uri="{FF2B5EF4-FFF2-40B4-BE49-F238E27FC236}">
                <a16:creationId xmlns:a16="http://schemas.microsoft.com/office/drawing/2014/main" id="{ED53356B-ACC9-C81B-B1E6-6512E6D601F0}"/>
              </a:ext>
            </a:extLst>
          </p:cNvPr>
          <p:cNvSpPr/>
          <p:nvPr/>
        </p:nvSpPr>
        <p:spPr>
          <a:xfrm>
            <a:off x="378973" y="1147487"/>
            <a:ext cx="6176889" cy="6912296"/>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400" b="1" dirty="0">
                <a:ea typeface="Calibri" panose="020F0502020204030204" pitchFamily="34" charset="0"/>
                <a:cs typeface="Calibri" panose="020F0502020204030204" pitchFamily="34" charset="0"/>
              </a:rPr>
              <a:t>11.3. Laudos médicos e Pareceres técnicos</a:t>
            </a:r>
          </a:p>
          <a:p>
            <a:r>
              <a:rPr lang="pt-BR" sz="1200" dirty="0">
                <a:ea typeface="Calibri" panose="020F0502020204030204" pitchFamily="34" charset="0"/>
                <a:cs typeface="Calibri" panose="020F0502020204030204" pitchFamily="34" charset="0"/>
              </a:rPr>
              <a:t>O laudo ou parecer técnico é o documento técnico que contém a interpretação de exames complementares, procedimentos diagnósticos ou perícias médicas, elaborado por profissional habilitado e devidamente inscrito no Conselho Regional de Medicina.( Código de Ética Médica, Cap. .X, art. 81)</a:t>
            </a:r>
          </a:p>
          <a:p>
            <a:endParaRPr lang="pt-BR" sz="1200" dirty="0">
              <a:ea typeface="Calibri" panose="020F0502020204030204" pitchFamily="34" charset="0"/>
              <a:cs typeface="Calibri" panose="020F0502020204030204" pitchFamily="34" charset="0"/>
            </a:endParaRPr>
          </a:p>
          <a:p>
            <a:r>
              <a:rPr lang="pt-BR" sz="1200" b="1" dirty="0">
                <a:solidFill>
                  <a:schemeClr val="bg1"/>
                </a:solidFill>
                <a:ea typeface="Calibri" panose="020F0502020204030204" pitchFamily="34" charset="0"/>
                <a:cs typeface="Calibri" panose="020F0502020204030204" pitchFamily="34" charset="0"/>
              </a:rPr>
              <a:t>Recomendações para elaboração: </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documento técnico deve ser legível, completo e identificado, contendo o número de registro profissional (CRM) e a assinatura do médico responsável. É vedado ao médico da LIVEMED assinar laudo ou parecer técnico que não tenha elaborado pessoalmente ou não tenha participado de sua elaboração, configurando infração ética e violação de responsabilidade técnica. (Código de Ética Médica, Cap. X,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80 e 81)</a:t>
            </a:r>
          </a:p>
          <a:p>
            <a:endParaRPr lang="pt-BR" sz="1200" dirty="0">
              <a:ea typeface="Calibri" panose="020F0502020204030204" pitchFamily="34" charset="0"/>
              <a:cs typeface="Calibri" panose="020F0502020204030204" pitchFamily="34" charset="0"/>
            </a:endParaRPr>
          </a:p>
          <a:p>
            <a:r>
              <a:rPr lang="pt-BR" sz="1200" b="1" dirty="0">
                <a:solidFill>
                  <a:schemeClr val="bg1"/>
                </a:solidFill>
                <a:ea typeface="Calibri" panose="020F0502020204030204" pitchFamily="34" charset="0"/>
                <a:cs typeface="Calibri" panose="020F0502020204030204" pitchFamily="34" charset="0"/>
              </a:rPr>
              <a:t>Obrigação: </a:t>
            </a:r>
            <a:r>
              <a:rPr lang="pt-BR" sz="1200" dirty="0">
                <a:solidFill>
                  <a:schemeClr val="bg1"/>
                </a:solidFill>
                <a:ea typeface="Calibri" panose="020F0502020204030204" pitchFamily="34" charset="0"/>
                <a:cs typeface="Calibri" panose="020F0502020204030204" pitchFamily="34" charset="0"/>
              </a:rPr>
              <a:t>Emitir atestados e laudos somente de pacientes efetivamente atendidos, assegurando autenticidade, fidedignidade e responsabilidade profissional.</a:t>
            </a:r>
          </a:p>
          <a:p>
            <a:r>
              <a:rPr lang="pt-BR" sz="1200" dirty="0">
                <a:solidFill>
                  <a:schemeClr val="bg1"/>
                </a:solidFill>
                <a:ea typeface="Calibri" panose="020F0502020204030204" pitchFamily="34" charset="0"/>
                <a:cs typeface="Calibri" panose="020F0502020204030204" pitchFamily="34" charset="0"/>
              </a:rPr>
              <a:t>(Fundamento: CEM, Cap. X, </a:t>
            </a:r>
            <a:r>
              <a:rPr lang="pt-BR" sz="1200" dirty="0" err="1">
                <a:solidFill>
                  <a:schemeClr val="bg1"/>
                </a:solidFill>
                <a:ea typeface="Calibri" panose="020F0502020204030204" pitchFamily="34" charset="0"/>
                <a:cs typeface="Calibri" panose="020F0502020204030204" pitchFamily="34" charset="0"/>
              </a:rPr>
              <a:t>arts</a:t>
            </a:r>
            <a:r>
              <a:rPr lang="pt-BR" sz="1200" dirty="0">
                <a:solidFill>
                  <a:schemeClr val="bg1"/>
                </a:solidFill>
                <a:ea typeface="Calibri" panose="020F0502020204030204" pitchFamily="34" charset="0"/>
                <a:cs typeface="Calibri" panose="020F0502020204030204" pitchFamily="34" charset="0"/>
              </a:rPr>
              <a:t>. 80-82).</a:t>
            </a:r>
          </a:p>
          <a:p>
            <a:endParaRPr lang="pt-BR" sz="1200" dirty="0">
              <a:solidFill>
                <a:schemeClr val="bg1"/>
              </a:solidFill>
              <a:ea typeface="Calibri" panose="020F0502020204030204" pitchFamily="34" charset="0"/>
              <a:cs typeface="Calibri" panose="020F0502020204030204" pitchFamily="34" charset="0"/>
            </a:endParaRPr>
          </a:p>
          <a:p>
            <a:r>
              <a:rPr lang="pt-BR" sz="1400" b="1" dirty="0">
                <a:ea typeface="Calibri" panose="020F0502020204030204" pitchFamily="34" charset="0"/>
                <a:cs typeface="Calibri" panose="020F0502020204030204" pitchFamily="34" charset="0"/>
              </a:rPr>
              <a:t>11.4. Receita médica</a:t>
            </a:r>
          </a:p>
          <a:p>
            <a:r>
              <a:rPr lang="pt-BR" sz="1200" dirty="0">
                <a:ea typeface="Calibri" panose="020F0502020204030204" pitchFamily="34" charset="0"/>
                <a:cs typeface="Calibri" panose="020F0502020204030204" pitchFamily="34" charset="0"/>
              </a:rPr>
              <a:t>A receita médica é o documento formal que expressa a prescrição de medicamentos, tratamentos ou terapias indicadas pelo profissional médico, devendo ser elaborada com clareza, legibilidade e responsabilidade técnica.[JL1.1][FF1.2]</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Este documento contém dados sensíveis de saúde do paciente e deve ser protegido com sigilo e confidencialidade, nos termos do art. 11, incisos I e II, alínea “f”, da Lei 13.709/2018 (LGPD).</a:t>
            </a:r>
          </a:p>
          <a:p>
            <a:endParaRPr lang="pt-BR" sz="1200" dirty="0">
              <a:ea typeface="Calibri" panose="020F0502020204030204" pitchFamily="34" charset="0"/>
              <a:cs typeface="Calibri" panose="020F0502020204030204" pitchFamily="34" charset="0"/>
            </a:endParaRPr>
          </a:p>
          <a:p>
            <a:r>
              <a:rPr lang="pt-BR" sz="1200" b="1" dirty="0">
                <a:solidFill>
                  <a:schemeClr val="bg1"/>
                </a:solidFill>
                <a:ea typeface="Calibri" panose="020F0502020204030204" pitchFamily="34" charset="0"/>
                <a:cs typeface="Calibri" panose="020F0502020204030204" pitchFamily="34" charset="0"/>
              </a:rPr>
              <a:t>O que deve conter:</a:t>
            </a:r>
          </a:p>
          <a:p>
            <a:endParaRPr lang="pt-BR" sz="1200" dirty="0">
              <a:solidFill>
                <a:schemeClr val="bg1"/>
              </a:solidFill>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pt-BR" sz="1200" dirty="0">
                <a:ea typeface="Calibri" panose="020F0502020204030204" pitchFamily="34" charset="0"/>
                <a:cs typeface="Calibri" panose="020F0502020204030204" pitchFamily="34" charset="0"/>
              </a:rPr>
              <a:t>Validade Nacional – A receita emitida por médico regularmente inscrito em Conselho Regional de Medicina possui validade em todo o território nacional,     independentemente da unidade federativa em que tenha sido elaborada.</a:t>
            </a:r>
          </a:p>
          <a:p>
            <a:endParaRPr lang="pt-BR" sz="1200" dirty="0">
              <a:ea typeface="Calibri" panose="020F0502020204030204" pitchFamily="34" charset="0"/>
              <a:cs typeface="Calibri" panose="020F0502020204030204" pitchFamily="34" charset="0"/>
            </a:endParaRPr>
          </a:p>
          <a:p>
            <a:endParaRPr lang="pt-BR" sz="1200" dirty="0">
              <a:solidFill>
                <a:schemeClr val="bg1"/>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58533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descr="Tela de celular com texto preto sobre fundo branco&#10;&#10;O conteúdo gerado por IA pode estar incorreto.">
            <a:extLst>
              <a:ext uri="{FF2B5EF4-FFF2-40B4-BE49-F238E27FC236}">
                <a16:creationId xmlns:a16="http://schemas.microsoft.com/office/drawing/2014/main" id="{7C588DE5-9EFC-AD8E-15F8-9673C6F4BA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4" name="Google Shape;199;p28">
            <a:extLst>
              <a:ext uri="{FF2B5EF4-FFF2-40B4-BE49-F238E27FC236}">
                <a16:creationId xmlns:a16="http://schemas.microsoft.com/office/drawing/2014/main" id="{B30A0D5C-2A62-E437-A186-D2E90CF17389}"/>
              </a:ext>
            </a:extLst>
          </p:cNvPr>
          <p:cNvSpPr/>
          <p:nvPr/>
        </p:nvSpPr>
        <p:spPr>
          <a:xfrm>
            <a:off x="302137" y="3590079"/>
            <a:ext cx="6211818" cy="876200"/>
          </a:xfrm>
          <a:prstGeom prst="roundRect">
            <a:avLst>
              <a:gd name="adj" fmla="val 17611"/>
            </a:avLst>
          </a:prstGeom>
          <a:solidFill>
            <a:srgbClr val="00538E">
              <a:alpha val="769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 name="Google Shape;98;p15">
            <a:extLst>
              <a:ext uri="{FF2B5EF4-FFF2-40B4-BE49-F238E27FC236}">
                <a16:creationId xmlns:a16="http://schemas.microsoft.com/office/drawing/2014/main" id="{ED53356B-ACC9-C81B-B1E6-6512E6D601F0}"/>
              </a:ext>
            </a:extLst>
          </p:cNvPr>
          <p:cNvSpPr/>
          <p:nvPr/>
        </p:nvSpPr>
        <p:spPr>
          <a:xfrm>
            <a:off x="378973" y="1147487"/>
            <a:ext cx="6176889" cy="6912296"/>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Identificação Profissional – Deve conter o nome completo do médico, número do CRM, assinatura e carimbo e, sempre que possível, o endereço da unidade de atendimento.</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Prescrição Ética e Institucional – Nas atividades exercidas no órgão de saúde, é obrigatória a utilização do receituário institucional próprio, devidamente identificado com a marca e os dados do estabelecimento de atuação.</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Descritivo sobre a importância de receituários de acordo com as normas da vigilância sanitária conforme a medicação prescrita no seu devido impresso. (Azul /Amarelo /Branco) </a:t>
            </a:r>
          </a:p>
          <a:p>
            <a:pPr>
              <a:spcBef>
                <a:spcPts val="300"/>
              </a:spcBef>
            </a:pPr>
            <a:endParaRPr lang="pt-BR" sz="1200" dirty="0">
              <a:ea typeface="Calibri" panose="020F0502020204030204" pitchFamily="34" charset="0"/>
              <a:cs typeface="Calibri" panose="020F0502020204030204" pitchFamily="34" charset="0"/>
            </a:endParaRPr>
          </a:p>
          <a:p>
            <a:pPr>
              <a:spcBef>
                <a:spcPts val="300"/>
              </a:spcBef>
            </a:pPr>
            <a:r>
              <a:rPr lang="pt-BR" sz="1200" dirty="0">
                <a:ea typeface="Calibri" panose="020F0502020204030204" pitchFamily="34" charset="0"/>
                <a:cs typeface="Calibri" panose="020F0502020204030204" pitchFamily="34" charset="0"/>
              </a:rPr>
              <a:t>Qualquer prescrição emitida fora desse padrão caracteriza infração ética e disciplinar, conforme os princípios de rastreabilidade e transparência profissional.</a:t>
            </a:r>
          </a:p>
          <a:p>
            <a:pPr>
              <a:spcBef>
                <a:spcPts val="300"/>
              </a:spcBef>
            </a:pPr>
            <a:endParaRPr lang="pt-BR" sz="1400" dirty="0">
              <a:ea typeface="Calibri" panose="020F0502020204030204" pitchFamily="34" charset="0"/>
              <a:cs typeface="Calibri" panose="020F0502020204030204" pitchFamily="34" charset="0"/>
            </a:endParaRPr>
          </a:p>
          <a:p>
            <a:pPr>
              <a:spcBef>
                <a:spcPts val="300"/>
              </a:spcBef>
            </a:pPr>
            <a:r>
              <a:rPr lang="pt-BR" sz="1200" b="1" dirty="0">
                <a:solidFill>
                  <a:schemeClr val="bg1"/>
                </a:solidFill>
                <a:ea typeface="Calibri" panose="020F0502020204030204" pitchFamily="34" charset="0"/>
                <a:cs typeface="Calibri" panose="020F0502020204030204" pitchFamily="34" charset="0"/>
              </a:rPr>
              <a:t>Obrigação:</a:t>
            </a:r>
            <a:r>
              <a:rPr lang="pt-BR" sz="1200" dirty="0">
                <a:solidFill>
                  <a:schemeClr val="bg1"/>
                </a:solidFill>
                <a:ea typeface="Calibri" panose="020F0502020204030204" pitchFamily="34" charset="0"/>
                <a:cs typeface="Calibri" panose="020F0502020204030204" pitchFamily="34" charset="0"/>
              </a:rPr>
              <a:t>  O médico deve assegurar que todas as receitas sejam claras, completas e compatíveis com o atendimento prestado, utilizando exclusivamente o receituário institucional nos serviços realizados sob sua responsabilidade. (Fundamento: CEM, Cap. X, art. 82; Cap. V, art. 37; Cap. XIII, art. 114)</a:t>
            </a:r>
          </a:p>
          <a:p>
            <a:pPr>
              <a:spcBef>
                <a:spcPts val="300"/>
              </a:spcBef>
            </a:pPr>
            <a:endParaRPr lang="pt-BR" sz="1400" dirty="0">
              <a:solidFill>
                <a:schemeClr val="bg1"/>
              </a:solidFill>
              <a:ea typeface="Calibri" panose="020F0502020204030204" pitchFamily="34" charset="0"/>
              <a:cs typeface="Calibri" panose="020F0502020204030204" pitchFamily="34" charset="0"/>
            </a:endParaRPr>
          </a:p>
          <a:p>
            <a:r>
              <a:rPr lang="pt-BR" sz="1400" b="1" dirty="0">
                <a:ea typeface="Calibri" panose="020F0502020204030204" pitchFamily="34" charset="0"/>
                <a:cs typeface="Calibri" panose="020F0502020204030204" pitchFamily="34" charset="0"/>
              </a:rPr>
              <a:t>11.5. Atestados de óbito</a:t>
            </a:r>
          </a:p>
          <a:p>
            <a:endParaRPr lang="pt-BR" sz="300" b="1"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médico tem a obrigação ética de atestar o óbito do paciente sob sua assistência, sendo estritamente vedado atestar o falecimento sem tê-lo verificado pessoalmente, ou sem ter prestado assistência prévia, excetuando-se apenas os casos de plantão, substituição ou requisição para necropsia e verificação médico-legal; é igualmente proibido deixar de fazê-lo quando não houver indício de morte violenta, sob pena de violar o sigilo profissional ao fornecer informações excessivas a terceiros (como seguradoras) que extrapolem o conteúdo da declaração, salvo com consentimento legal expresso.</a:t>
            </a:r>
          </a:p>
          <a:p>
            <a:pPr>
              <a:spcBef>
                <a:spcPts val="300"/>
              </a:spcBef>
            </a:pPr>
            <a:endParaRPr lang="pt-BR" sz="1200" dirty="0">
              <a:ea typeface="Calibri" panose="020F0502020204030204" pitchFamily="34" charset="0"/>
              <a:cs typeface="Calibri" panose="020F0502020204030204" pitchFamily="34" charset="0"/>
            </a:endParaRPr>
          </a:p>
          <a:p>
            <a:endParaRPr lang="pt-BR" sz="1200" dirty="0">
              <a:ea typeface="Calibri" panose="020F0502020204030204" pitchFamily="34" charset="0"/>
              <a:cs typeface="Calibri" panose="020F0502020204030204" pitchFamily="34" charset="0"/>
            </a:endParaRPr>
          </a:p>
          <a:p>
            <a:endParaRPr lang="pt-BR" sz="1200" dirty="0">
              <a:ea typeface="Calibri" panose="020F0502020204030204" pitchFamily="34" charset="0"/>
              <a:cs typeface="Calibri" panose="020F0502020204030204" pitchFamily="34" charset="0"/>
            </a:endParaRPr>
          </a:p>
          <a:p>
            <a:endParaRPr lang="pt-BR" sz="1200" dirty="0">
              <a:solidFill>
                <a:schemeClr val="bg1"/>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57499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m 12" descr="Desenho de uma pessoa&#10;&#10;O conteúdo gerado por IA pode estar incorreto.">
            <a:extLst>
              <a:ext uri="{FF2B5EF4-FFF2-40B4-BE49-F238E27FC236}">
                <a16:creationId xmlns:a16="http://schemas.microsoft.com/office/drawing/2014/main" id="{F15BB5D9-EB2B-2107-A5C9-1434590A62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858000" cy="9906002"/>
          </a:xfrm>
          <a:prstGeom prst="rect">
            <a:avLst/>
          </a:prstGeom>
        </p:spPr>
      </p:pic>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6" name="Retângulo: Cantos Arredondados 5">
            <a:extLst>
              <a:ext uri="{FF2B5EF4-FFF2-40B4-BE49-F238E27FC236}">
                <a16:creationId xmlns:a16="http://schemas.microsoft.com/office/drawing/2014/main" id="{AC31C975-1677-946C-4F2B-2280A1740D1B}"/>
              </a:ext>
            </a:extLst>
          </p:cNvPr>
          <p:cNvSpPr/>
          <p:nvPr/>
        </p:nvSpPr>
        <p:spPr>
          <a:xfrm>
            <a:off x="344045" y="5922825"/>
            <a:ext cx="3305935" cy="28575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Retângulo: Cantos Arredondados 1">
            <a:extLst>
              <a:ext uri="{FF2B5EF4-FFF2-40B4-BE49-F238E27FC236}">
                <a16:creationId xmlns:a16="http://schemas.microsoft.com/office/drawing/2014/main" id="{BFA0CBFE-69C6-C385-2593-4B118BF24E19}"/>
              </a:ext>
            </a:extLst>
          </p:cNvPr>
          <p:cNvSpPr/>
          <p:nvPr/>
        </p:nvSpPr>
        <p:spPr>
          <a:xfrm>
            <a:off x="344044" y="4640732"/>
            <a:ext cx="2161031" cy="28575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Google Shape;98;p15">
            <a:extLst>
              <a:ext uri="{FF2B5EF4-FFF2-40B4-BE49-F238E27FC236}">
                <a16:creationId xmlns:a16="http://schemas.microsoft.com/office/drawing/2014/main" id="{ED53356B-ACC9-C81B-B1E6-6512E6D601F0}"/>
              </a:ext>
            </a:extLst>
          </p:cNvPr>
          <p:cNvSpPr/>
          <p:nvPr/>
        </p:nvSpPr>
        <p:spPr>
          <a:xfrm>
            <a:off x="378973" y="3729692"/>
            <a:ext cx="6176889" cy="6912296"/>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Na hipótese de uso de documentos médicos digitais, eles devem seguir o padrão mínimo para validade, compreendendo prescrições, atestados, laudos, relatórios e demais peças de natureza assistencial, sem referência ao modo de atendimento e com base </a:t>
            </a:r>
            <a:r>
              <a:rPr lang="pt-BR" sz="1200" b="1" dirty="0">
                <a:ea typeface="Calibri" panose="020F0502020204030204" pitchFamily="34" charset="0"/>
                <a:cs typeface="Calibri" panose="020F0502020204030204" pitchFamily="34" charset="0"/>
              </a:rPr>
              <a:t>na Lei n.º 13.787/2018  e Resolução CFM n.º 2.299/2021</a:t>
            </a:r>
            <a:r>
              <a:rPr lang="pt-BR" sz="1200" b="1" baseline="30000" dirty="0">
                <a:ea typeface="Calibri" panose="020F0502020204030204" pitchFamily="34" charset="0"/>
                <a:cs typeface="Calibri" panose="020F0502020204030204" pitchFamily="34" charset="0"/>
              </a:rPr>
              <a:t>2</a:t>
            </a:r>
            <a:r>
              <a:rPr lang="pt-BR" sz="1200" b="1" dirty="0">
                <a:ea typeface="Calibri" panose="020F0502020204030204" pitchFamily="34" charset="0"/>
                <a:cs typeface="Calibri" panose="020F0502020204030204" pitchFamily="34" charset="0"/>
              </a:rPr>
              <a:t> .</a:t>
            </a:r>
          </a:p>
          <a:p>
            <a:endParaRPr lang="pt-BR" sz="1200" b="1" dirty="0">
              <a:ea typeface="Calibri" panose="020F0502020204030204" pitchFamily="34" charset="0"/>
              <a:cs typeface="Calibri" panose="020F0502020204030204" pitchFamily="34" charset="0"/>
            </a:endParaRPr>
          </a:p>
          <a:p>
            <a:r>
              <a:rPr lang="pt-BR" sz="1200" b="1" dirty="0">
                <a:solidFill>
                  <a:schemeClr val="bg1"/>
                </a:solidFill>
                <a:ea typeface="Calibri" panose="020F0502020204030204" pitchFamily="34" charset="0"/>
                <a:cs typeface="Calibri" panose="020F0502020204030204" pitchFamily="34" charset="0"/>
              </a:rPr>
              <a:t>Escopo e conteúdo mínimo</a:t>
            </a:r>
          </a:p>
          <a:p>
            <a:endParaRPr lang="pt-BR" sz="1200" b="1" dirty="0">
              <a:solidFill>
                <a:schemeClr val="bg1"/>
              </a:solidFill>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Todos os documentos médicos digitais deverão conter, de forma clara e legível: </a:t>
            </a:r>
            <a:r>
              <a:rPr lang="pt-BR" sz="1200" b="1" dirty="0">
                <a:ea typeface="Calibri" panose="020F0502020204030204" pitchFamily="34" charset="0"/>
                <a:cs typeface="Calibri" panose="020F0502020204030204" pitchFamily="34" charset="0"/>
              </a:rPr>
              <a:t>identificação do médico </a:t>
            </a:r>
            <a:r>
              <a:rPr lang="pt-BR" sz="1200" dirty="0">
                <a:ea typeface="Calibri" panose="020F0502020204030204" pitchFamily="34" charset="0"/>
                <a:cs typeface="Calibri" panose="020F0502020204030204" pitchFamily="34" charset="0"/>
              </a:rPr>
              <a:t>(nome completo, número e UF do CRM</a:t>
            </a:r>
            <a:r>
              <a:rPr lang="pt-BR" sz="1200" b="1" dirty="0">
                <a:ea typeface="Calibri" panose="020F0502020204030204" pitchFamily="34" charset="0"/>
                <a:cs typeface="Calibri" panose="020F0502020204030204" pitchFamily="34" charset="0"/>
              </a:rPr>
              <a:t>), identificação do paciente, data e hora da emissão e descrição precisa do ato</a:t>
            </a:r>
            <a:r>
              <a:rPr lang="pt-BR" sz="1200" dirty="0">
                <a:ea typeface="Calibri" panose="020F0502020204030204" pitchFamily="34" charset="0"/>
                <a:cs typeface="Calibri" panose="020F0502020204030204" pitchFamily="34" charset="0"/>
              </a:rPr>
              <a:t> ou da orientação clínica pertinente. (Fundamento: CEM, Cap. X, art. 80</a:t>
            </a:r>
            <a:r>
              <a:rPr lang="pt-BR" sz="1200" b="1" dirty="0">
                <a:ea typeface="Calibri" panose="020F0502020204030204" pitchFamily="34" charset="0"/>
                <a:cs typeface="Calibri" panose="020F0502020204030204" pitchFamily="34" charset="0"/>
              </a:rPr>
              <a:t>) </a:t>
            </a:r>
          </a:p>
          <a:p>
            <a:endParaRPr lang="pt-BR" sz="1200" b="1" dirty="0">
              <a:ea typeface="Calibri" panose="020F0502020204030204" pitchFamily="34" charset="0"/>
              <a:cs typeface="Calibri" panose="020F0502020204030204" pitchFamily="34" charset="0"/>
            </a:endParaRPr>
          </a:p>
          <a:p>
            <a:r>
              <a:rPr lang="pt-BR" sz="1200" b="1" dirty="0">
                <a:solidFill>
                  <a:schemeClr val="bg1"/>
                </a:solidFill>
                <a:ea typeface="Calibri" panose="020F0502020204030204" pitchFamily="34" charset="0"/>
                <a:cs typeface="Calibri" panose="020F0502020204030204" pitchFamily="34" charset="0"/>
              </a:rPr>
              <a:t>Assinatura digital, autenticidade e validade:</a:t>
            </a:r>
          </a:p>
          <a:p>
            <a:endParaRPr lang="pt-BR" sz="1200" b="1" dirty="0">
              <a:solidFill>
                <a:schemeClr val="bg1"/>
              </a:solidFill>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Os documentos médicos digitais deverão ser </a:t>
            </a:r>
            <a:r>
              <a:rPr lang="pt-BR" sz="1200" b="1" dirty="0">
                <a:ea typeface="Calibri" panose="020F0502020204030204" pitchFamily="34" charset="0"/>
                <a:cs typeface="Calibri" panose="020F0502020204030204" pitchFamily="34" charset="0"/>
              </a:rPr>
              <a:t>assinados digitalmente </a:t>
            </a:r>
            <a:r>
              <a:rPr lang="pt-BR" sz="1200" dirty="0">
                <a:ea typeface="Calibri" panose="020F0502020204030204" pitchFamily="34" charset="0"/>
                <a:cs typeface="Calibri" panose="020F0502020204030204" pitchFamily="34" charset="0"/>
              </a:rPr>
              <a:t>pelo médico, de modo a garantir </a:t>
            </a:r>
            <a:r>
              <a:rPr lang="pt-BR" sz="1200" b="1" dirty="0">
                <a:ea typeface="Calibri" panose="020F0502020204030204" pitchFamily="34" charset="0"/>
                <a:cs typeface="Calibri" panose="020F0502020204030204" pitchFamily="34" charset="0"/>
              </a:rPr>
              <a:t>autenticidade do signatário e integridade do conteúdo</a:t>
            </a:r>
            <a:r>
              <a:rPr lang="pt-BR" sz="1200" dirty="0">
                <a:ea typeface="Calibri" panose="020F0502020204030204" pitchFamily="34" charset="0"/>
                <a:cs typeface="Calibri" panose="020F0502020204030204" pitchFamily="34" charset="0"/>
              </a:rPr>
              <a:t>, observando-se os requisitos técnicos e jurídicos aplicáveis para aceitação e conferência em meios eletrônicos, em especial com uso de certificados digitais e cadeia de</a:t>
            </a:r>
          </a:p>
          <a:p>
            <a:r>
              <a:rPr lang="pt-BR" sz="1200" dirty="0">
                <a:ea typeface="Calibri" panose="020F0502020204030204" pitchFamily="34" charset="0"/>
                <a:cs typeface="Calibri" panose="020F0502020204030204" pitchFamily="34" charset="0"/>
              </a:rPr>
              <a:t>certificação do ICP Brasil. (Fundamento: CEM, Cap. X, art. 80)</a:t>
            </a:r>
          </a:p>
          <a:p>
            <a:endParaRPr lang="pt-BR" sz="1200" b="1" dirty="0">
              <a:ea typeface="Calibri" panose="020F0502020204030204" pitchFamily="34" charset="0"/>
              <a:cs typeface="Calibri" panose="020F0502020204030204" pitchFamily="34" charset="0"/>
            </a:endParaRPr>
          </a:p>
          <a:p>
            <a:endParaRPr lang="pt-BR" sz="1200" dirty="0">
              <a:ea typeface="Calibri" panose="020F0502020204030204" pitchFamily="34" charset="0"/>
              <a:cs typeface="Calibri" panose="020F0502020204030204" pitchFamily="34" charset="0"/>
            </a:endParaRPr>
          </a:p>
          <a:p>
            <a:endParaRPr lang="pt-BR" sz="1200" dirty="0">
              <a:ea typeface="Calibri" panose="020F0502020204030204" pitchFamily="34" charset="0"/>
              <a:cs typeface="Calibri" panose="020F0502020204030204" pitchFamily="34" charset="0"/>
            </a:endParaRPr>
          </a:p>
        </p:txBody>
      </p:sp>
      <p:sp>
        <p:nvSpPr>
          <p:cNvPr id="5" name="Google Shape;99;p15">
            <a:extLst>
              <a:ext uri="{FF2B5EF4-FFF2-40B4-BE49-F238E27FC236}">
                <a16:creationId xmlns:a16="http://schemas.microsoft.com/office/drawing/2014/main" id="{5BF316BD-02B7-982B-13E9-4CBFDA0AC87D}"/>
              </a:ext>
            </a:extLst>
          </p:cNvPr>
          <p:cNvSpPr/>
          <p:nvPr/>
        </p:nvSpPr>
        <p:spPr>
          <a:xfrm>
            <a:off x="378972" y="3360360"/>
            <a:ext cx="5888478"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12. DOCUMENTOS MÉDICOS DIGITAIS</a:t>
            </a:r>
          </a:p>
        </p:txBody>
      </p:sp>
      <p:sp>
        <p:nvSpPr>
          <p:cNvPr id="8" name="Google Shape;232;p32">
            <a:extLst>
              <a:ext uri="{FF2B5EF4-FFF2-40B4-BE49-F238E27FC236}">
                <a16:creationId xmlns:a16="http://schemas.microsoft.com/office/drawing/2014/main" id="{0962321A-9E66-5B92-F2A2-E1FBB0A75069}"/>
              </a:ext>
            </a:extLst>
          </p:cNvPr>
          <p:cNvSpPr/>
          <p:nvPr/>
        </p:nvSpPr>
        <p:spPr>
          <a:xfrm>
            <a:off x="469900" y="977316"/>
            <a:ext cx="5918200" cy="2269562"/>
          </a:xfrm>
          <a:prstGeom prst="roundRect">
            <a:avLst>
              <a:gd name="adj" fmla="val 9664"/>
            </a:avLst>
          </a:prstGeom>
          <a:solidFill>
            <a:srgbClr val="75757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 name="Google Shape;233;p32">
            <a:extLst>
              <a:ext uri="{FF2B5EF4-FFF2-40B4-BE49-F238E27FC236}">
                <a16:creationId xmlns:a16="http://schemas.microsoft.com/office/drawing/2014/main" id="{2EB7C5DF-0FC5-24F9-89CB-BE48B83F5E5A}"/>
              </a:ext>
            </a:extLst>
          </p:cNvPr>
          <p:cNvSpPr txBox="1"/>
          <p:nvPr/>
        </p:nvSpPr>
        <p:spPr>
          <a:xfrm>
            <a:off x="1517517" y="1109583"/>
            <a:ext cx="4749933" cy="204667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400" b="1" dirty="0">
                <a:solidFill>
                  <a:schemeClr val="lt1"/>
                </a:solidFill>
                <a:ea typeface="Calibri"/>
                <a:cs typeface="Calibri"/>
                <a:sym typeface="Calibri"/>
              </a:rPr>
              <a:t>AVISO: Responsabilidade e cuidado com a documentação de óbito.</a:t>
            </a:r>
            <a:endParaRPr lang="pt-BR" sz="1800" b="1" dirty="0">
              <a:solidFill>
                <a:schemeClr val="lt1"/>
              </a:solidFill>
              <a:ea typeface="Calibri"/>
              <a:cs typeface="Calibri"/>
              <a:sym typeface="Calibri"/>
            </a:endParaRPr>
          </a:p>
          <a:p>
            <a:pPr marL="0" marR="0" lvl="0" indent="0" algn="l" rtl="0">
              <a:spcBef>
                <a:spcPts val="0"/>
              </a:spcBef>
              <a:spcAft>
                <a:spcPts val="0"/>
              </a:spcAft>
              <a:buNone/>
            </a:pPr>
            <a:endParaRPr lang="pt-BR" sz="300" b="1" dirty="0">
              <a:solidFill>
                <a:schemeClr val="lt1"/>
              </a:solidFill>
              <a:ea typeface="Calibri"/>
              <a:cs typeface="Calibri"/>
              <a:sym typeface="Calibri"/>
            </a:endParaRPr>
          </a:p>
          <a:p>
            <a:pPr marL="0" marR="0" lvl="0" indent="0" algn="l" rtl="0">
              <a:spcBef>
                <a:spcPts val="0"/>
              </a:spcBef>
              <a:spcAft>
                <a:spcPts val="0"/>
              </a:spcAft>
              <a:buNone/>
            </a:pPr>
            <a:r>
              <a:rPr lang="pt-BR" sz="1200" dirty="0">
                <a:solidFill>
                  <a:schemeClr val="lt1"/>
                </a:solidFill>
                <a:ea typeface="Calibri"/>
                <a:cs typeface="Calibri"/>
                <a:sym typeface="Calibri"/>
              </a:rPr>
              <a:t>É imperativo que o médico dedique atenção redobrada e máxima precisão ao preenchimento da Declaração de Óbito e demais documentos correlatos. O correto preenchimento e o cuidado no uso dessas informações não é, apenas, uma exigência ética e legal, mas um ato de humanidade, que visa evitar confusão e dificuldades nos trâmites de liberação do corpo e procedimentos funerários, poupando os familiares de um atordoamento adicional em um momento de profunda fragilidade emocional.</a:t>
            </a:r>
          </a:p>
        </p:txBody>
      </p:sp>
      <p:pic>
        <p:nvPicPr>
          <p:cNvPr id="11" name="Google Shape;234;p32" title="aviso icone branco.png">
            <a:extLst>
              <a:ext uri="{FF2B5EF4-FFF2-40B4-BE49-F238E27FC236}">
                <a16:creationId xmlns:a16="http://schemas.microsoft.com/office/drawing/2014/main" id="{7A8AF29B-A0B1-24C2-58A3-243E1EA636B3}"/>
              </a:ext>
            </a:extLst>
          </p:cNvPr>
          <p:cNvPicPr preferRelativeResize="0"/>
          <p:nvPr/>
        </p:nvPicPr>
        <p:blipFill>
          <a:blip r:embed="rId3">
            <a:alphaModFix/>
          </a:blip>
          <a:stretch>
            <a:fillRect/>
          </a:stretch>
        </p:blipFill>
        <p:spPr>
          <a:xfrm>
            <a:off x="662497" y="1807080"/>
            <a:ext cx="694475" cy="610033"/>
          </a:xfrm>
          <a:prstGeom prst="rect">
            <a:avLst/>
          </a:prstGeom>
          <a:noFill/>
          <a:ln>
            <a:noFill/>
          </a:ln>
        </p:spPr>
      </p:pic>
    </p:spTree>
    <p:extLst>
      <p:ext uri="{BB962C8B-B14F-4D97-AF65-F5344CB8AC3E}">
        <p14:creationId xmlns:p14="http://schemas.microsoft.com/office/powerpoint/2010/main" val="4092906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Tela de celular com texto preto sobre fundo branco&#10;&#10;O conteúdo gerado por IA pode estar incorreto.">
            <a:extLst>
              <a:ext uri="{FF2B5EF4-FFF2-40B4-BE49-F238E27FC236}">
                <a16:creationId xmlns:a16="http://schemas.microsoft.com/office/drawing/2014/main" id="{738D28E4-E285-31EC-BA49-543B25ED9C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858000" cy="9906002"/>
          </a:xfrm>
          <a:prstGeom prst="rect">
            <a:avLst/>
          </a:prstGeom>
        </p:spPr>
      </p:pic>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2" name="Retângulo: Cantos Arredondados 1">
            <a:extLst>
              <a:ext uri="{FF2B5EF4-FFF2-40B4-BE49-F238E27FC236}">
                <a16:creationId xmlns:a16="http://schemas.microsoft.com/office/drawing/2014/main" id="{CF1BB648-D8E1-7E81-223B-79AB0E0B8C86}"/>
              </a:ext>
            </a:extLst>
          </p:cNvPr>
          <p:cNvSpPr/>
          <p:nvPr/>
        </p:nvSpPr>
        <p:spPr>
          <a:xfrm>
            <a:off x="344046" y="1147487"/>
            <a:ext cx="2696334" cy="28575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Google Shape;199;p28">
            <a:extLst>
              <a:ext uri="{FF2B5EF4-FFF2-40B4-BE49-F238E27FC236}">
                <a16:creationId xmlns:a16="http://schemas.microsoft.com/office/drawing/2014/main" id="{B30A0D5C-2A62-E437-A186-D2E90CF17389}"/>
              </a:ext>
            </a:extLst>
          </p:cNvPr>
          <p:cNvSpPr/>
          <p:nvPr/>
        </p:nvSpPr>
        <p:spPr>
          <a:xfrm>
            <a:off x="302137" y="6081818"/>
            <a:ext cx="6211818" cy="951441"/>
          </a:xfrm>
          <a:prstGeom prst="roundRect">
            <a:avLst>
              <a:gd name="adj" fmla="val 17611"/>
            </a:avLst>
          </a:prstGeom>
          <a:solidFill>
            <a:srgbClr val="00538E">
              <a:alpha val="769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 name="Retângulo: Cantos Arredondados 4">
            <a:extLst>
              <a:ext uri="{FF2B5EF4-FFF2-40B4-BE49-F238E27FC236}">
                <a16:creationId xmlns:a16="http://schemas.microsoft.com/office/drawing/2014/main" id="{11A6CBB6-5BFE-17B6-FE2C-DA2A3E0BE4C9}"/>
              </a:ext>
            </a:extLst>
          </p:cNvPr>
          <p:cNvSpPr/>
          <p:nvPr/>
        </p:nvSpPr>
        <p:spPr>
          <a:xfrm>
            <a:off x="344045" y="2972521"/>
            <a:ext cx="5157595" cy="28575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3" name="Google Shape;98;p15">
            <a:extLst>
              <a:ext uri="{FF2B5EF4-FFF2-40B4-BE49-F238E27FC236}">
                <a16:creationId xmlns:a16="http://schemas.microsoft.com/office/drawing/2014/main" id="{ED53356B-ACC9-C81B-B1E6-6512E6D601F0}"/>
              </a:ext>
            </a:extLst>
          </p:cNvPr>
          <p:cNvSpPr/>
          <p:nvPr/>
        </p:nvSpPr>
        <p:spPr>
          <a:xfrm>
            <a:off x="378973" y="1147487"/>
            <a:ext cx="6176889" cy="6912296"/>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b="1" dirty="0">
                <a:solidFill>
                  <a:schemeClr val="bg1"/>
                </a:solidFill>
                <a:ea typeface="Calibri" panose="020F0502020204030204" pitchFamily="34" charset="0"/>
                <a:cs typeface="Calibri" panose="020F0502020204030204" pitchFamily="34" charset="0"/>
              </a:rPr>
              <a:t>Registro, guarda e disponibilidade</a:t>
            </a:r>
          </a:p>
          <a:p>
            <a:endParaRPr lang="pt-BR" sz="1200" b="1" dirty="0">
              <a:solidFill>
                <a:schemeClr val="bg1"/>
              </a:solidFill>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Todo documento emitido deverá ser registrado e arquivado no prontuário do paciente (físico ou eletrônico), garantindo a completude do histórico assistencial, a rastreabilidade de acessos e o fornecimento de cópias quando cabível. (Fundamento: Resolução CFM nº 1.638/2002,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1º e 2º; CEM, Cap. X,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87 a 90)</a:t>
            </a:r>
          </a:p>
          <a:p>
            <a:r>
              <a:rPr lang="pt-BR" sz="1200" dirty="0">
                <a:ea typeface="Calibri" panose="020F0502020204030204" pitchFamily="34" charset="0"/>
                <a:cs typeface="Calibri" panose="020F0502020204030204" pitchFamily="34" charset="0"/>
              </a:rPr>
              <a:t>Os registros devem ser mantidos com confidencialidade, integridade e controle de acesso, de acordo com as políticas internas e com a legislação de proteção de dados pessoais. </a:t>
            </a:r>
          </a:p>
          <a:p>
            <a:r>
              <a:rPr lang="pt-BR" sz="1200" dirty="0">
                <a:ea typeface="Calibri" panose="020F0502020204030204" pitchFamily="34" charset="0"/>
                <a:cs typeface="Calibri" panose="020F0502020204030204" pitchFamily="34" charset="0"/>
              </a:rPr>
              <a:t>(Fundamento: CEM, Cap. IX,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73 e 75)</a:t>
            </a:r>
          </a:p>
          <a:p>
            <a:endParaRPr lang="pt-BR" sz="1200" b="1" dirty="0">
              <a:ea typeface="Calibri" panose="020F0502020204030204" pitchFamily="34" charset="0"/>
              <a:cs typeface="Calibri" panose="020F0502020204030204" pitchFamily="34" charset="0"/>
            </a:endParaRPr>
          </a:p>
          <a:p>
            <a:r>
              <a:rPr lang="pt-BR" sz="1200" b="1" dirty="0">
                <a:solidFill>
                  <a:schemeClr val="bg1"/>
                </a:solidFill>
                <a:ea typeface="Calibri" panose="020F0502020204030204" pitchFamily="34" charset="0"/>
                <a:cs typeface="Calibri" panose="020F0502020204030204" pitchFamily="34" charset="0"/>
              </a:rPr>
              <a:t>Sigilo, acesso e tratamento de dados em documentos médicos digitais</a:t>
            </a:r>
          </a:p>
          <a:p>
            <a:endParaRPr lang="pt-BR" sz="1200" b="1" dirty="0">
              <a:solidFill>
                <a:schemeClr val="bg1"/>
              </a:solidFill>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A proteção dos dados pessoais sensíveis dos pacientes constantes de documentos médicos digitais é abrangida pelo legítimo interesse e orientações de tratamento de dados com base no art. 11, incisos I e II, alínea “ f ”, já expresso anteriormente. Assim, também é vedada, salvo nas hipóteses legalmente previstas (dever legal, justa causa, ordem judicial ou autorização expressa do paciente), devendo o acesso restringir-se aos profissionais diretamente envolvidos no cuidado, na estrita medida da necessidade. (Fundamento: CEM, Cap. IX,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73 e 75; LGPD,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5º, II; 11, II, “ f ”; e 7º, II)</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tratamento de dados pessoais e sensíveis constantes de documentos digitais observará, de forma cumulativa, os princípios da finalidade, adequação, necessidade e segurança, inclusive no compartilhamento com terceiros legitimados, com registro e controles proporcionais ao risco. (Fundamento: LGPD,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6º, I–III e VII, 7º e 11, 39 e 46; e CEM, Cap. IX,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73 e 75).</a:t>
            </a:r>
          </a:p>
          <a:p>
            <a:endParaRPr lang="pt-BR" sz="1400" dirty="0">
              <a:ea typeface="Calibri" panose="020F0502020204030204" pitchFamily="34" charset="0"/>
              <a:cs typeface="Calibri" panose="020F0502020204030204" pitchFamily="34" charset="0"/>
            </a:endParaRPr>
          </a:p>
          <a:p>
            <a:endParaRPr lang="pt-BR" sz="1200" dirty="0">
              <a:ea typeface="Calibri" panose="020F0502020204030204" pitchFamily="34" charset="0"/>
              <a:cs typeface="Calibri" panose="020F0502020204030204" pitchFamily="34" charset="0"/>
            </a:endParaRPr>
          </a:p>
          <a:p>
            <a:r>
              <a:rPr lang="pt-BR" sz="1200" b="1" dirty="0">
                <a:solidFill>
                  <a:schemeClr val="bg1"/>
                </a:solidFill>
                <a:ea typeface="Calibri" panose="020F0502020204030204" pitchFamily="34" charset="0"/>
                <a:cs typeface="Calibri" panose="020F0502020204030204" pitchFamily="34" charset="0"/>
              </a:rPr>
              <a:t>Obrigação: </a:t>
            </a:r>
            <a:r>
              <a:rPr lang="pt-BR" sz="1200" dirty="0">
                <a:solidFill>
                  <a:schemeClr val="bg1"/>
                </a:solidFill>
                <a:ea typeface="Calibri" panose="020F0502020204030204" pitchFamily="34" charset="0"/>
                <a:cs typeface="Calibri" panose="020F0502020204030204" pitchFamily="34" charset="0"/>
              </a:rPr>
              <a:t>Todo documento médico digital deverá ser completo, verdadeiro, identificável e </a:t>
            </a:r>
            <a:r>
              <a:rPr lang="pt-BR" sz="1200" b="1" dirty="0">
                <a:solidFill>
                  <a:schemeClr val="bg1"/>
                </a:solidFill>
                <a:ea typeface="Calibri" panose="020F0502020204030204" pitchFamily="34" charset="0"/>
                <a:cs typeface="Calibri" panose="020F0502020204030204" pitchFamily="34" charset="0"/>
              </a:rPr>
              <a:t>assinado digitalmente</a:t>
            </a:r>
            <a:r>
              <a:rPr lang="pt-BR" sz="1200" dirty="0">
                <a:solidFill>
                  <a:schemeClr val="bg1"/>
                </a:solidFill>
                <a:ea typeface="Calibri" panose="020F0502020204030204" pitchFamily="34" charset="0"/>
                <a:cs typeface="Calibri" panose="020F0502020204030204" pitchFamily="34" charset="0"/>
              </a:rPr>
              <a:t>, com registro no prontuário e guarda compatível com as normas de sigilo e as políticas internas de documentação e rastreabilidade. (Fundamento: CEM, Cap. X, art. 80; CEM, Cap. IX, </a:t>
            </a:r>
            <a:r>
              <a:rPr lang="pt-BR" sz="1200" dirty="0" err="1">
                <a:solidFill>
                  <a:schemeClr val="bg1"/>
                </a:solidFill>
                <a:ea typeface="Calibri" panose="020F0502020204030204" pitchFamily="34" charset="0"/>
                <a:cs typeface="Calibri" panose="020F0502020204030204" pitchFamily="34" charset="0"/>
              </a:rPr>
              <a:t>arts</a:t>
            </a:r>
            <a:r>
              <a:rPr lang="pt-BR" sz="1200" dirty="0">
                <a:solidFill>
                  <a:schemeClr val="bg1"/>
                </a:solidFill>
                <a:ea typeface="Calibri" panose="020F0502020204030204" pitchFamily="34" charset="0"/>
                <a:cs typeface="Calibri" panose="020F0502020204030204" pitchFamily="34" charset="0"/>
              </a:rPr>
              <a:t>. 73 e 75; Resolução CFM nº 1.638/2002, </a:t>
            </a:r>
            <a:r>
              <a:rPr lang="pt-BR" sz="1200" dirty="0" err="1">
                <a:solidFill>
                  <a:schemeClr val="bg1"/>
                </a:solidFill>
                <a:ea typeface="Calibri" panose="020F0502020204030204" pitchFamily="34" charset="0"/>
                <a:cs typeface="Calibri" panose="020F0502020204030204" pitchFamily="34" charset="0"/>
              </a:rPr>
              <a:t>arts</a:t>
            </a:r>
            <a:r>
              <a:rPr lang="pt-BR" sz="1200" dirty="0">
                <a:solidFill>
                  <a:schemeClr val="bg1"/>
                </a:solidFill>
                <a:ea typeface="Calibri" panose="020F0502020204030204" pitchFamily="34" charset="0"/>
                <a:cs typeface="Calibri" panose="020F0502020204030204" pitchFamily="34" charset="0"/>
              </a:rPr>
              <a:t>. 1º e 2º)</a:t>
            </a:r>
          </a:p>
          <a:p>
            <a:endParaRPr lang="pt-BR" sz="1200" dirty="0">
              <a:ea typeface="Calibri" panose="020F0502020204030204" pitchFamily="34" charset="0"/>
              <a:cs typeface="Calibri" panose="020F0502020204030204" pitchFamily="34" charset="0"/>
            </a:endParaRPr>
          </a:p>
          <a:p>
            <a:endParaRPr lang="pt-BR" sz="1200" dirty="0">
              <a:solidFill>
                <a:schemeClr val="bg1"/>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233931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9;p15">
            <a:extLst>
              <a:ext uri="{FF2B5EF4-FFF2-40B4-BE49-F238E27FC236}">
                <a16:creationId xmlns:a16="http://schemas.microsoft.com/office/drawing/2014/main" id="{150C5DEC-FC97-268C-4EBC-5C35291C990C}"/>
              </a:ext>
            </a:extLst>
          </p:cNvPr>
          <p:cNvSpPr/>
          <p:nvPr/>
        </p:nvSpPr>
        <p:spPr>
          <a:xfrm>
            <a:off x="378972" y="962821"/>
            <a:ext cx="5447062"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13. USO DE INTELIGÊNCIA ARTIFICIAL — DIRETRIZES DE CONDUTA MÉDICA</a:t>
            </a:r>
          </a:p>
        </p:txBody>
      </p:sp>
      <p:sp>
        <p:nvSpPr>
          <p:cNvPr id="9" name="Google Shape;98;p15">
            <a:extLst>
              <a:ext uri="{FF2B5EF4-FFF2-40B4-BE49-F238E27FC236}">
                <a16:creationId xmlns:a16="http://schemas.microsoft.com/office/drawing/2014/main" id="{45DE843D-3B4B-B030-07E0-96C959F3E564}"/>
              </a:ext>
            </a:extLst>
          </p:cNvPr>
          <p:cNvSpPr/>
          <p:nvPr/>
        </p:nvSpPr>
        <p:spPr>
          <a:xfrm>
            <a:off x="378974" y="1609152"/>
            <a:ext cx="6100054" cy="6122747"/>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fontAlgn="base"/>
            <a:r>
              <a:rPr lang="pt-BR" sz="1200" dirty="0"/>
              <a:t>O uso de sistemas de Inteligência Artificial na prática médica constitui ato de responsabilidade exclusiva do profissional médico, que responderá integralmente por sua adoção, utilização e pelas decisões clínicas dela decorrentes, nos termos da Resolução CFM nº 2.454/2026, especialmente </a:t>
            </a:r>
            <a:r>
              <a:rPr lang="pt-BR" sz="1200" dirty="0" err="1"/>
              <a:t>arts</a:t>
            </a:r>
            <a:r>
              <a:rPr lang="pt-BR" sz="1200" dirty="0"/>
              <a:t>. 4º, 7º e 18 . </a:t>
            </a:r>
          </a:p>
          <a:p>
            <a:pPr fontAlgn="base"/>
            <a:endParaRPr lang="pt-BR" sz="1200" dirty="0"/>
          </a:p>
          <a:p>
            <a:pPr fontAlgn="base"/>
            <a:r>
              <a:rPr lang="pt-BR" sz="1200" dirty="0"/>
              <a:t>A Inteligência Artificial não substitui, em nenhuma hipótese, o julgamento clínico, sendo vedada a delegação de decisões diagnósticas, terapêuticas ou prognósticas a sistemas automatizados. A decisão final compete sempre ao médico, sendo proibida a adoção acrítica de resultados automatizados, nos termos dos </a:t>
            </a:r>
            <a:r>
              <a:rPr lang="pt-BR" sz="1200" dirty="0" err="1"/>
              <a:t>arts</a:t>
            </a:r>
            <a:r>
              <a:rPr lang="pt-BR" sz="1200" dirty="0"/>
              <a:t>. 4º, II, e 18, §2º da Resolução CFM nº 2.454/2026. </a:t>
            </a:r>
          </a:p>
          <a:p>
            <a:pPr fontAlgn="base"/>
            <a:endParaRPr lang="pt-BR" sz="1200" dirty="0"/>
          </a:p>
          <a:p>
            <a:pPr fontAlgn="base"/>
            <a:r>
              <a:rPr lang="pt-BR" sz="1200" dirty="0"/>
              <a:t>O médico que optar por utilizar sistemas de Inteligência Artificial deverá, obrigatoriamente: </a:t>
            </a:r>
          </a:p>
          <a:p>
            <a:pPr fontAlgn="base"/>
            <a:endParaRPr lang="pt-BR" sz="1200" dirty="0"/>
          </a:p>
          <a:p>
            <a:pPr marL="171450" indent="-171450" fontAlgn="base">
              <a:buFont typeface="Arial" panose="020B0604020202020204" pitchFamily="34" charset="0"/>
              <a:buChar char="•"/>
            </a:pPr>
            <a:r>
              <a:rPr lang="pt-BR" sz="1200" dirty="0"/>
              <a:t>exercer avaliação crítica sobre todas as informações fornecidas pela ferramenta; </a:t>
            </a:r>
          </a:p>
          <a:p>
            <a:pPr marL="171450" indent="-171450" fontAlgn="base">
              <a:buFont typeface="Arial" panose="020B0604020202020204" pitchFamily="34" charset="0"/>
              <a:buChar char="•"/>
            </a:pPr>
            <a:r>
              <a:rPr lang="pt-BR" sz="1200" dirty="0"/>
              <a:t>assegurar a compatibilidade das recomendações com o quadro clínico do paciente; </a:t>
            </a:r>
          </a:p>
          <a:p>
            <a:pPr marL="171450" indent="-171450" fontAlgn="base">
              <a:buFont typeface="Arial" panose="020B0604020202020204" pitchFamily="34" charset="0"/>
              <a:buChar char="•"/>
            </a:pPr>
            <a:r>
              <a:rPr lang="pt-BR" sz="1200" dirty="0"/>
              <a:t>manter-se responsável integral pelos atos praticados, ainda que assistidos por tecnologia; </a:t>
            </a:r>
          </a:p>
          <a:p>
            <a:pPr marL="171450" indent="-171450" fontAlgn="base">
              <a:buFont typeface="Arial" panose="020B0604020202020204" pitchFamily="34" charset="0"/>
              <a:buChar char="•"/>
            </a:pPr>
            <a:r>
              <a:rPr lang="pt-BR" sz="1200" dirty="0"/>
              <a:t>registrar expressamente no prontuário o uso da Inteligência Artificial como suporte à decisão médica, conforme art. 4º, V  da Resolução CFM nº 2.454/2026; </a:t>
            </a:r>
          </a:p>
          <a:p>
            <a:pPr marL="171450" indent="-171450" fontAlgn="base">
              <a:buFont typeface="Arial" panose="020B0604020202020204" pitchFamily="34" charset="0"/>
              <a:buChar char="•"/>
            </a:pPr>
            <a:r>
              <a:rPr lang="pt-BR" sz="1200" dirty="0"/>
              <a:t>observar rigorosamente o dever de sigilo profissional e a proteção dos dados de saúde, nos termos do Código de Ética Médica e das normas aplicáveis; prontuário . </a:t>
            </a:r>
          </a:p>
          <a:p>
            <a:pPr fontAlgn="base"/>
            <a:endParaRPr lang="pt-BR" sz="1200" dirty="0"/>
          </a:p>
          <a:p>
            <a:pPr fontAlgn="base"/>
            <a:r>
              <a:rPr lang="pt-BR" sz="1200" dirty="0"/>
              <a:t>É expressamente vedado ao médico: </a:t>
            </a:r>
          </a:p>
          <a:p>
            <a:pPr fontAlgn="base"/>
            <a:endParaRPr lang="pt-BR" sz="1200" dirty="0"/>
          </a:p>
          <a:p>
            <a:pPr marL="171450" indent="-171450" fontAlgn="base">
              <a:buFont typeface="Arial" panose="020B0604020202020204" pitchFamily="34" charset="0"/>
              <a:buChar char="•"/>
            </a:pPr>
            <a:r>
              <a:rPr lang="pt-BR" sz="1200" dirty="0"/>
              <a:t>utilizar sistemas de Inteligência Artificial como substitutos da decisão clínica; </a:t>
            </a:r>
          </a:p>
          <a:p>
            <a:pPr marL="171450" indent="-171450" fontAlgn="base">
              <a:buFont typeface="Arial" panose="020B0604020202020204" pitchFamily="34" charset="0"/>
              <a:buChar char="•"/>
            </a:pPr>
            <a:r>
              <a:rPr lang="pt-BR" sz="1200" dirty="0"/>
              <a:t>emitir diagnósticos, laudos ou condutas exclusivamente com base em outputs automatizados, sem validação médica; </a:t>
            </a:r>
          </a:p>
          <a:p>
            <a:pPr marL="171450" indent="-171450" fontAlgn="base">
              <a:buFont typeface="Arial" panose="020B0604020202020204" pitchFamily="34" charset="0"/>
              <a:buChar char="•"/>
            </a:pPr>
            <a:r>
              <a:rPr lang="pt-BR" sz="1200" dirty="0"/>
              <a:t>permitir que sistemas automatizados comuniquem diagnósticos, prognósticos ou decisões terapêuticas diretamente ao paciente sem intervenção humana, conforme art. 5º, §2º da Resolução CFM nº 2.454/2026 </a:t>
            </a:r>
          </a:p>
          <a:p>
            <a:pPr marL="171450" indent="-171450" fontAlgn="base">
              <a:buFont typeface="Arial" panose="020B0604020202020204" pitchFamily="34" charset="0"/>
              <a:buChar char="•"/>
            </a:pPr>
            <a:r>
              <a:rPr lang="pt-BR" sz="1200" dirty="0"/>
              <a:t>utilizar sistemas que não assegurem níveis adequados de segurança da informação e proteção de dados, conforme art. 6º da Resolução CFM nº 2.454/2026 </a:t>
            </a:r>
          </a:p>
        </p:txBody>
      </p:sp>
    </p:spTree>
    <p:extLst>
      <p:ext uri="{BB962C8B-B14F-4D97-AF65-F5344CB8AC3E}">
        <p14:creationId xmlns:p14="http://schemas.microsoft.com/office/powerpoint/2010/main" val="2393260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9;p15">
            <a:extLst>
              <a:ext uri="{FF2B5EF4-FFF2-40B4-BE49-F238E27FC236}">
                <a16:creationId xmlns:a16="http://schemas.microsoft.com/office/drawing/2014/main" id="{150C5DEC-FC97-268C-4EBC-5C35291C990C}"/>
              </a:ext>
            </a:extLst>
          </p:cNvPr>
          <p:cNvSpPr/>
          <p:nvPr/>
        </p:nvSpPr>
        <p:spPr>
          <a:xfrm>
            <a:off x="378972" y="4491335"/>
            <a:ext cx="5247128" cy="923330"/>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14. VEDAÇÃO À PRÁTICA DE COMERCIALIZAÇÃO DE MEDICAMENTOS. APLICAÇÃO DE INJETÁVEIS E ATENDIMENTO PARTICULAR REMUNERADO</a:t>
            </a:r>
          </a:p>
        </p:txBody>
      </p:sp>
      <p:sp>
        <p:nvSpPr>
          <p:cNvPr id="9" name="Google Shape;98;p15">
            <a:extLst>
              <a:ext uri="{FF2B5EF4-FFF2-40B4-BE49-F238E27FC236}">
                <a16:creationId xmlns:a16="http://schemas.microsoft.com/office/drawing/2014/main" id="{45DE843D-3B4B-B030-07E0-96C959F3E564}"/>
              </a:ext>
            </a:extLst>
          </p:cNvPr>
          <p:cNvSpPr/>
          <p:nvPr/>
        </p:nvSpPr>
        <p:spPr>
          <a:xfrm>
            <a:off x="378974" y="5414665"/>
            <a:ext cx="6100054" cy="251834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t>É expressamente vedada a comercialização ou aplicação de injetáveis e medicamentos em geral, bem como auferir, direta ou indiretamente, qualquer vantagem relacionada à prescrição e/ou comercialização de produtos de prescrição médica, em locais derivados do vínculo com a </a:t>
            </a:r>
            <a:r>
              <a:rPr lang="pt-BR" sz="1200" dirty="0" err="1"/>
              <a:t>Livemed</a:t>
            </a:r>
            <a:r>
              <a:rPr lang="pt-BR" sz="1200" dirty="0"/>
              <a:t> em estrita observância ao caráter não mercantil da medicina e às vedações ético-profissionais pertinentes. </a:t>
            </a:r>
          </a:p>
          <a:p>
            <a:endParaRPr lang="pt-BR" sz="1200" dirty="0"/>
          </a:p>
          <a:p>
            <a:r>
              <a:rPr lang="pt-BR" sz="1200" dirty="0"/>
              <a:t>Igualmente, é terminantemente proibido realizar atendimento particular, receber pagamentos, ajustar honorários privados ou prestar assistência médico-particular nas dependências do estabelecimento (hospital, clínica, ambulatório, base operacional ou quaisquer instalações) em que o profissional esteja atuando em razão de vínculo com a </a:t>
            </a:r>
            <a:r>
              <a:rPr lang="pt-BR" sz="1200" dirty="0" err="1"/>
              <a:t>Livemed</a:t>
            </a:r>
            <a:r>
              <a:rPr lang="pt-BR" sz="1200" dirty="0"/>
              <a:t>, ainda que fora do horário de atendimento regular, por configurar desvio de finalidade, conflito de interesses e prática mercantilista incompatível com os padrões institucionais e com a ética médica.</a:t>
            </a:r>
          </a:p>
        </p:txBody>
      </p:sp>
      <p:sp>
        <p:nvSpPr>
          <p:cNvPr id="2" name="Google Shape;98;p15">
            <a:extLst>
              <a:ext uri="{FF2B5EF4-FFF2-40B4-BE49-F238E27FC236}">
                <a16:creationId xmlns:a16="http://schemas.microsoft.com/office/drawing/2014/main" id="{88A1E08E-7059-FE96-D5C5-623E8B099B4D}"/>
              </a:ext>
            </a:extLst>
          </p:cNvPr>
          <p:cNvSpPr/>
          <p:nvPr/>
        </p:nvSpPr>
        <p:spPr>
          <a:xfrm>
            <a:off x="378973" y="1371600"/>
            <a:ext cx="6100054" cy="251834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fontAlgn="base"/>
            <a:r>
              <a:rPr lang="pt-BR" sz="1200" dirty="0"/>
              <a:t>O uso de Inteligência Artificial não afasta, não mitiga e não compartilha a responsabilidade ética, civil ou penal do médico, permanecendo este como único responsável pelos atos praticados no exercício da medicina, inclusive quando apoiado por sistemas tecnológicos, conforme art. 7º da Resolução CFM nº 2.454/2026 . </a:t>
            </a:r>
          </a:p>
          <a:p>
            <a:pPr fontAlgn="base"/>
            <a:endParaRPr lang="pt-BR" sz="1200" dirty="0"/>
          </a:p>
          <a:p>
            <a:pPr fontAlgn="base"/>
            <a:r>
              <a:rPr lang="pt-BR" sz="1200" dirty="0"/>
              <a:t>O paciente deverá ser informado, de forma clara e acessível, sempre que a Inteligência Artificial for utilizada como apoio relevante em seu cuidado, sendo-lhe assegurado o direito de compreender sua utilização e, inclusive, de recusá-la, nos termos do art. 5º, §1º e §3º da Resolução CFM nº 2.454/2026 </a:t>
            </a:r>
          </a:p>
          <a:p>
            <a:pPr fontAlgn="base"/>
            <a:endParaRPr lang="pt-BR" sz="1200" dirty="0"/>
          </a:p>
          <a:p>
            <a:pPr fontAlgn="base"/>
            <a:r>
              <a:rPr lang="pt-BR" sz="1200" dirty="0"/>
              <a:t>Por fim, a adoção de sistemas de Inteligência Artificial deverá observar estritamente as normas éticas da profissão médica, os princípios bioéticos da beneficência, não maleficência, autonomia e justiça, bem como a centralidade da relação médico-paciente, não podendo, em nenhuma hipótese, comprometer a dignidade, a segurança ou a qualidade da assistência prestada</a:t>
            </a:r>
          </a:p>
        </p:txBody>
      </p:sp>
    </p:spTree>
    <p:extLst>
      <p:ext uri="{BB962C8B-B14F-4D97-AF65-F5344CB8AC3E}">
        <p14:creationId xmlns:p14="http://schemas.microsoft.com/office/powerpoint/2010/main" val="3970619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9;p15">
            <a:extLst>
              <a:ext uri="{FF2B5EF4-FFF2-40B4-BE49-F238E27FC236}">
                <a16:creationId xmlns:a16="http://schemas.microsoft.com/office/drawing/2014/main" id="{150C5DEC-FC97-268C-4EBC-5C35291C990C}"/>
              </a:ext>
            </a:extLst>
          </p:cNvPr>
          <p:cNvSpPr/>
          <p:nvPr/>
        </p:nvSpPr>
        <p:spPr>
          <a:xfrm>
            <a:off x="378972" y="1089821"/>
            <a:ext cx="5447062"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15. REGISTROS ADEQUADOS NO SISTEMA</a:t>
            </a:r>
          </a:p>
        </p:txBody>
      </p:sp>
      <p:sp>
        <p:nvSpPr>
          <p:cNvPr id="9" name="Google Shape;98;p15">
            <a:extLst>
              <a:ext uri="{FF2B5EF4-FFF2-40B4-BE49-F238E27FC236}">
                <a16:creationId xmlns:a16="http://schemas.microsoft.com/office/drawing/2014/main" id="{45DE843D-3B4B-B030-07E0-96C959F3E564}"/>
              </a:ext>
            </a:extLst>
          </p:cNvPr>
          <p:cNvSpPr/>
          <p:nvPr/>
        </p:nvSpPr>
        <p:spPr>
          <a:xfrm>
            <a:off x="378974" y="1459153"/>
            <a:ext cx="6059926" cy="237864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O registro clínico é parte indissociável do cuidado. O médico realiza anamnese, exame físico, hipóteses diagnósticas, condutas, consentimentos, evolução e alta no sistema oficial do estabelecimento, utilizando credenciais pessoais e intransferíveis. </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A rastreabilidade das ações deve ser preservada; sendo proibido o compartilhamento de senhas.</a:t>
            </a:r>
          </a:p>
          <a:p>
            <a:r>
              <a:rPr lang="pt-BR" sz="1200" dirty="0">
                <a:ea typeface="Calibri" panose="020F0502020204030204" pitchFamily="34" charset="0"/>
                <a:cs typeface="Calibri" panose="020F0502020204030204" pitchFamily="34" charset="0"/>
              </a:rPr>
              <a:t> </a:t>
            </a:r>
          </a:p>
          <a:p>
            <a:r>
              <a:rPr lang="pt-BR" sz="1200" dirty="0">
                <a:ea typeface="Calibri" panose="020F0502020204030204" pitchFamily="34" charset="0"/>
                <a:cs typeface="Calibri" panose="020F0502020204030204" pitchFamily="34" charset="0"/>
              </a:rPr>
              <a:t>Correções são feitas sem apagar o histórico, com data, hora e justificativa. </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fornecimento de cópias, quando cabível, segue as normas legais e institucionais, priorizando a proteção de dados do paciente. (Fundamento: CEM, Cap. X,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87 a 90; art. 80)</a:t>
            </a:r>
          </a:p>
        </p:txBody>
      </p:sp>
      <p:sp>
        <p:nvSpPr>
          <p:cNvPr id="5" name="Google Shape;99;p15">
            <a:extLst>
              <a:ext uri="{FF2B5EF4-FFF2-40B4-BE49-F238E27FC236}">
                <a16:creationId xmlns:a16="http://schemas.microsoft.com/office/drawing/2014/main" id="{B9EB56A9-3C30-98B0-CE91-624EB5E3A65D}"/>
              </a:ext>
            </a:extLst>
          </p:cNvPr>
          <p:cNvSpPr/>
          <p:nvPr/>
        </p:nvSpPr>
        <p:spPr>
          <a:xfrm>
            <a:off x="378972" y="3837801"/>
            <a:ext cx="5447062"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16. RELAÇÃO E COMUNICAÇÃO ENTRE MEMBROS DA EQUIPE MÉDICA MULTIDISCIPLINAR</a:t>
            </a:r>
          </a:p>
        </p:txBody>
      </p:sp>
      <p:sp>
        <p:nvSpPr>
          <p:cNvPr id="7" name="Retângulo: Cantos Arredondados 6">
            <a:extLst>
              <a:ext uri="{FF2B5EF4-FFF2-40B4-BE49-F238E27FC236}">
                <a16:creationId xmlns:a16="http://schemas.microsoft.com/office/drawing/2014/main" id="{BC681C03-9EAD-CCFA-9102-DE8B1A6545DE}"/>
              </a:ext>
            </a:extLst>
          </p:cNvPr>
          <p:cNvSpPr/>
          <p:nvPr/>
        </p:nvSpPr>
        <p:spPr>
          <a:xfrm>
            <a:off x="344046" y="5215476"/>
            <a:ext cx="3003992" cy="28575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Google Shape;98;p15">
            <a:extLst>
              <a:ext uri="{FF2B5EF4-FFF2-40B4-BE49-F238E27FC236}">
                <a16:creationId xmlns:a16="http://schemas.microsoft.com/office/drawing/2014/main" id="{46540878-2EC7-45AE-B18A-1C08DB6B975F}"/>
              </a:ext>
            </a:extLst>
          </p:cNvPr>
          <p:cNvSpPr/>
          <p:nvPr/>
        </p:nvSpPr>
        <p:spPr>
          <a:xfrm>
            <a:off x="378974" y="4484132"/>
            <a:ext cx="6059926" cy="409314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A relação entre os profissionais médicos e os demais integrantes da equipe multiprofissional deve pautar-se pela ética, respeito mútuo, solidariedade, liberdade de atuação técnica e pela busca incessante do melhor interesse e bem-estar do paciente.</a:t>
            </a:r>
          </a:p>
          <a:p>
            <a:endParaRPr lang="pt-BR" sz="1200" dirty="0">
              <a:ea typeface="Calibri" panose="020F0502020204030204" pitchFamily="34" charset="0"/>
              <a:cs typeface="Calibri" panose="020F0502020204030204" pitchFamily="34" charset="0"/>
            </a:endParaRPr>
          </a:p>
          <a:p>
            <a:r>
              <a:rPr lang="pt-BR" sz="1200" b="1" dirty="0">
                <a:solidFill>
                  <a:schemeClr val="bg1"/>
                </a:solidFill>
              </a:rPr>
              <a:t>São princípios que regem essa relação:</a:t>
            </a:r>
          </a:p>
          <a:p>
            <a:endParaRPr lang="pt-BR" sz="1200" b="1" dirty="0">
              <a:solidFill>
                <a:schemeClr val="bg1"/>
              </a:solidFill>
              <a:ea typeface="Calibri" panose="020F0502020204030204" pitchFamily="34" charset="0"/>
              <a:cs typeface="Calibri" panose="020F0502020204030204" pitchFamily="34" charset="0"/>
            </a:endParaRPr>
          </a:p>
          <a:p>
            <a:pPr marL="171450" lvl="0" indent="-171450">
              <a:spcBef>
                <a:spcPts val="300"/>
              </a:spcBef>
              <a:buFont typeface="Arial" panose="020B0604020202020204" pitchFamily="34" charset="0"/>
              <a:buChar char="•"/>
            </a:pPr>
            <a:r>
              <a:rPr lang="pt-BR" sz="1200" dirty="0"/>
              <a:t>Respeito e Cooperação – O trabalho em equipe deve ser conduzido em ambiente colaborativo, com comunicação clara, troca de informações e atuação conjunta, sempre em prol da segurança e da integridade do paciente.</a:t>
            </a:r>
          </a:p>
          <a:p>
            <a:pPr marL="171450" lvl="0" indent="-171450">
              <a:spcBef>
                <a:spcPts val="300"/>
              </a:spcBef>
              <a:buFont typeface="Arial" panose="020B0604020202020204" pitchFamily="34" charset="0"/>
              <a:buChar char="•"/>
            </a:pPr>
            <a:r>
              <a:rPr lang="pt-BR" sz="1200" dirty="0"/>
              <a:t>Ética e Responsabilidade – Nenhum profissional poderá omitir-se diante de situações que configurem conduta antiética, irregularidades ou descumprimento de normas legais e institucionais, devendo comunicá-las ao canal de ética ou à direção técnica.</a:t>
            </a:r>
          </a:p>
          <a:p>
            <a:pPr marL="171450" lvl="0" indent="-171450">
              <a:spcBef>
                <a:spcPts val="300"/>
              </a:spcBef>
              <a:buFont typeface="Arial" panose="020B0604020202020204" pitchFamily="34" charset="0"/>
              <a:buChar char="•"/>
            </a:pPr>
            <a:r>
              <a:rPr lang="pt-BR" sz="1200" dirty="0"/>
              <a:t>Independência Profissional – O médico deve exercer sua função com plena autonomia técnica e científica, sem sofrer qualquer tipo de interferência hierárquica, administrativa, política ou religiosa que possa influenciar suas decisões clínicas.</a:t>
            </a:r>
          </a:p>
          <a:p>
            <a:pPr marL="171450" lvl="0" indent="-171450">
              <a:spcBef>
                <a:spcPts val="300"/>
              </a:spcBef>
              <a:buFont typeface="Arial" panose="020B0604020202020204" pitchFamily="34" charset="0"/>
              <a:buChar char="•"/>
            </a:pPr>
            <a:r>
              <a:rPr lang="pt-BR" sz="1200" dirty="0"/>
              <a:t>Proibição de Exploração Profissional – O trabalho médico não pode ser explorado para fins alheios à assistência, especialmente com propósitos de lucro indevido, promoção pessoal ou vinculação político-ideológica.</a:t>
            </a:r>
          </a:p>
          <a:p>
            <a:pPr marL="171450" indent="-171450">
              <a:spcBef>
                <a:spcPts val="300"/>
              </a:spcBef>
              <a:buFont typeface="Arial" panose="020B0604020202020204" pitchFamily="34" charset="0"/>
              <a:buChar char="•"/>
            </a:pPr>
            <a:r>
              <a:rPr lang="pt-BR" sz="1200" dirty="0"/>
              <a:t>Liberdade Técnica – Nenhuma norma interna poderá limitar ou restringir o uso, pelo médico, de meios e técnicas reconhecidos pela ciência e pela ética médica</a:t>
            </a:r>
          </a:p>
          <a:p>
            <a:pPr marL="171450" indent="-171450">
              <a:spcBef>
                <a:spcPts val="300"/>
              </a:spcBef>
              <a:buFont typeface="Arial" panose="020B0604020202020204" pitchFamily="34" charset="0"/>
              <a:buChar char="•"/>
            </a:pPr>
            <a:r>
              <a:rPr lang="pt-BR" sz="1200" dirty="0"/>
              <a:t>para diagnóstico e tratamento dos pacientes.</a:t>
            </a:r>
            <a:endParaRPr lang="pt-BR" sz="1200" dirty="0">
              <a:solidFill>
                <a:schemeClr val="bg1"/>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03749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9;p28">
            <a:extLst>
              <a:ext uri="{FF2B5EF4-FFF2-40B4-BE49-F238E27FC236}">
                <a16:creationId xmlns:a16="http://schemas.microsoft.com/office/drawing/2014/main" id="{3E47A765-9EF4-B77B-1856-82416AB8E3ED}"/>
              </a:ext>
            </a:extLst>
          </p:cNvPr>
          <p:cNvSpPr/>
          <p:nvPr/>
        </p:nvSpPr>
        <p:spPr>
          <a:xfrm>
            <a:off x="323850" y="1147763"/>
            <a:ext cx="5947410" cy="924738"/>
          </a:xfrm>
          <a:prstGeom prst="roundRect">
            <a:avLst>
              <a:gd name="adj" fmla="val 18514"/>
            </a:avLst>
          </a:prstGeom>
          <a:solidFill>
            <a:srgbClr val="00538E">
              <a:alpha val="769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 name="Google Shape;98;p15">
            <a:extLst>
              <a:ext uri="{FF2B5EF4-FFF2-40B4-BE49-F238E27FC236}">
                <a16:creationId xmlns:a16="http://schemas.microsoft.com/office/drawing/2014/main" id="{45DE843D-3B4B-B030-07E0-96C959F3E564}"/>
              </a:ext>
            </a:extLst>
          </p:cNvPr>
          <p:cNvSpPr/>
          <p:nvPr/>
        </p:nvSpPr>
        <p:spPr>
          <a:xfrm>
            <a:off x="378974" y="1182153"/>
            <a:ext cx="6059926" cy="2655647"/>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b="1" dirty="0">
                <a:solidFill>
                  <a:schemeClr val="bg1"/>
                </a:solidFill>
                <a:ea typeface="Calibri" panose="020F0502020204030204" pitchFamily="34" charset="0"/>
                <a:cs typeface="Calibri" panose="020F0502020204030204" pitchFamily="34" charset="0"/>
              </a:rPr>
              <a:t>Obrigação: </a:t>
            </a:r>
            <a:r>
              <a:rPr lang="pt-BR" sz="1200" dirty="0">
                <a:solidFill>
                  <a:schemeClr val="bg1"/>
                </a:solidFill>
                <a:ea typeface="Calibri" panose="020F0502020204030204" pitchFamily="34" charset="0"/>
                <a:cs typeface="Calibri" panose="020F0502020204030204" pitchFamily="34" charset="0"/>
              </a:rPr>
              <a:t>É dever do médico não aceitar qualquer influência direta ou indireta da instituição ou de terceiros sobre a escolha do tratamento mais adequado ao paciente, preservando sua independência profissional e o princípio da autonomia médica. (Fundamento: CEM, Cap. I, art. 1º; Cap. II, art. 7º; Cap. V, art. 31).</a:t>
            </a:r>
          </a:p>
          <a:p>
            <a:endParaRPr lang="pt-BR" sz="1400" dirty="0">
              <a:solidFill>
                <a:schemeClr val="bg1"/>
              </a:solidFill>
              <a:ea typeface="Calibri" panose="020F0502020204030204" pitchFamily="34" charset="0"/>
              <a:cs typeface="Calibri" panose="020F0502020204030204" pitchFamily="34" charset="0"/>
            </a:endParaRPr>
          </a:p>
          <a:p>
            <a:r>
              <a:rPr lang="pt-BR" sz="1200" dirty="0"/>
              <a:t>A troca de informações entre profissionais de saúde é imprescindível à qualidade assistencial e deve ocorrer com sigilo e respeito. O chefe da equipe deve promover reuniões periódicas para discussão de casos e garantir que os registros clínicos sejam completos e acessíveis apenas a quem de direito.</a:t>
            </a:r>
          </a:p>
          <a:p>
            <a:endParaRPr lang="pt-BR" sz="1200" dirty="0"/>
          </a:p>
          <a:p>
            <a:r>
              <a:rPr lang="pt-BR" sz="1200" dirty="0"/>
              <a:t>O uso de aplicativos de mensagens (como WhatsApp) é permitido para discussão de tratamentos ou para esclarecimento técnico entre médicos, desde que observadas medidas de segurança digital e que os dados compartilhados sejam anonimizados, quando possível. (Fundamento: CEM, Cap. VII, </a:t>
            </a:r>
            <a:r>
              <a:rPr lang="pt-BR" sz="1200" dirty="0" err="1"/>
              <a:t>arts</a:t>
            </a:r>
            <a:r>
              <a:rPr lang="pt-BR" sz="1200" dirty="0"/>
              <a:t>. 54 e 55.)</a:t>
            </a:r>
          </a:p>
        </p:txBody>
      </p:sp>
      <p:sp>
        <p:nvSpPr>
          <p:cNvPr id="5" name="Google Shape;99;p15">
            <a:extLst>
              <a:ext uri="{FF2B5EF4-FFF2-40B4-BE49-F238E27FC236}">
                <a16:creationId xmlns:a16="http://schemas.microsoft.com/office/drawing/2014/main" id="{B9EB56A9-3C30-98B0-CE91-624EB5E3A65D}"/>
              </a:ext>
            </a:extLst>
          </p:cNvPr>
          <p:cNvSpPr/>
          <p:nvPr/>
        </p:nvSpPr>
        <p:spPr>
          <a:xfrm>
            <a:off x="378972" y="4261367"/>
            <a:ext cx="5447062"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17. RELAÇÕES INSTITUCIONAIS E ÉTICAS</a:t>
            </a:r>
          </a:p>
        </p:txBody>
      </p:sp>
      <p:sp>
        <p:nvSpPr>
          <p:cNvPr id="6" name="Google Shape;98;p15">
            <a:extLst>
              <a:ext uri="{FF2B5EF4-FFF2-40B4-BE49-F238E27FC236}">
                <a16:creationId xmlns:a16="http://schemas.microsoft.com/office/drawing/2014/main" id="{46540878-2EC7-45AE-B18A-1C08DB6B975F}"/>
              </a:ext>
            </a:extLst>
          </p:cNvPr>
          <p:cNvSpPr/>
          <p:nvPr/>
        </p:nvSpPr>
        <p:spPr>
          <a:xfrm>
            <a:off x="378974" y="4630699"/>
            <a:ext cx="6059926" cy="409314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Os profissionais de saúde deverão seguir a orientação do órgão de saúde local sobre o relacionamento com representantes de fabricantes e distribuidores de medicamentos, próteses e materiais especiais, desde que tais interações sejam pautadas pela idoneidade, transparência e finalidade científica, jamais influenciando a prescrição, o diagnóstico ou a escolha de produtos, para fins estritamente técnicos, de caráter informativo ou científico, sem concessão de privilégios ou exclusividade comercial. </a:t>
            </a:r>
          </a:p>
          <a:p>
            <a:r>
              <a:rPr lang="pt-BR" sz="1200" dirty="0">
                <a:ea typeface="Calibri" panose="020F0502020204030204" pitchFamily="34" charset="0"/>
                <a:cs typeface="Calibri" panose="020F0502020204030204" pitchFamily="34" charset="0"/>
              </a:rPr>
              <a:t>(CEM, Cap. IV,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22 e 24; Cap. V, art. 31; Cap. XIII, art. 114)</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Toda visita, palestra ou atividade promocional deve ser conduzida com ética, transparente e isenta de interesses particulares.</a:t>
            </a:r>
          </a:p>
          <a:p>
            <a:endParaRPr lang="pt-BR" sz="1200" dirty="0">
              <a:ea typeface="Calibri" panose="020F0502020204030204" pitchFamily="34" charset="0"/>
              <a:cs typeface="Calibri" panose="020F0502020204030204" pitchFamily="34" charset="0"/>
            </a:endParaRPr>
          </a:p>
          <a:p>
            <a:r>
              <a:rPr lang="pt-BR" sz="1400" b="1" dirty="0">
                <a:ea typeface="Calibri" panose="020F0502020204030204" pitchFamily="34" charset="0"/>
                <a:cs typeface="Calibri" panose="020F0502020204030204" pitchFamily="34" charset="0"/>
              </a:rPr>
              <a:t>17.1. Patrocínios e Apoios</a:t>
            </a:r>
          </a:p>
          <a:p>
            <a:endParaRPr lang="pt-BR" sz="300" b="1"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profissional médico vinculado às pessoas jurídicas credenciadas poderá receber patrocínios ou apoios financeiros de instituições da indústria da saúde, exclusivamente para atividades de educação médica continuada, desde que o apoio não implique em contrapartida, influência indevida ou direcionamento na prescrição de produtos.</a:t>
            </a:r>
          </a:p>
        </p:txBody>
      </p:sp>
    </p:spTree>
    <p:extLst>
      <p:ext uri="{BB962C8B-B14F-4D97-AF65-F5344CB8AC3E}">
        <p14:creationId xmlns:p14="http://schemas.microsoft.com/office/powerpoint/2010/main" val="36882298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98;p15">
            <a:extLst>
              <a:ext uri="{FF2B5EF4-FFF2-40B4-BE49-F238E27FC236}">
                <a16:creationId xmlns:a16="http://schemas.microsoft.com/office/drawing/2014/main" id="{45DE843D-3B4B-B030-07E0-96C959F3E564}"/>
              </a:ext>
            </a:extLst>
          </p:cNvPr>
          <p:cNvSpPr/>
          <p:nvPr/>
        </p:nvSpPr>
        <p:spPr>
          <a:xfrm>
            <a:off x="378974" y="992188"/>
            <a:ext cx="6059926" cy="6498807"/>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Qualquer contribuição deve ter caráter educativo, institucional e legítimo, sendo vedada a utilização de recursos com finalidade pessoal ou comercial.</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A LIVEMED poderá conceder patrocínios e apoios financeiros a seus funcionários e profissionais médicos vinculado às pessoas jurídicas credenciadas, bem como a terceiros que mantenham interação institucional com a empresa, desde que haja contraprestação legítima e mensurável — preferencialmente de natureza mercadológica ou institucional —, como, por exemplo, entregas de marketing, exposição de marca, patrocínio de palestras, eventos técnicos/profissionais ou encontros de confraternização.</a:t>
            </a:r>
          </a:p>
          <a:p>
            <a:endParaRPr lang="pt-BR" sz="1200" dirty="0">
              <a:ea typeface="Calibri" panose="020F0502020204030204" pitchFamily="34" charset="0"/>
              <a:cs typeface="Calibri" panose="020F0502020204030204" pitchFamily="34" charset="0"/>
            </a:endParaRPr>
          </a:p>
          <a:p>
            <a:r>
              <a:rPr lang="pt-BR" sz="1400" b="1" dirty="0"/>
              <a:t>17.2. Brindes, Presentes e Vantagens</a:t>
            </a:r>
          </a:p>
          <a:p>
            <a:endParaRPr lang="pt-BR" sz="300" b="1" dirty="0"/>
          </a:p>
          <a:p>
            <a:r>
              <a:rPr lang="pt-BR" sz="1200" dirty="0"/>
              <a:t>O profissional médico vinculado às pessoas jurídicas credenciadas deve abster-se de oferecer, solicitar ou aceitar brindes, e presentes acima de R$ 200,00, assim como qualquer tipo de pagamento ou vantagens de pacientes, fornecedores ou representantes da indústria da saúde.</a:t>
            </a:r>
          </a:p>
          <a:p>
            <a:endParaRPr lang="pt-BR" sz="1200" dirty="0"/>
          </a:p>
          <a:p>
            <a:r>
              <a:rPr lang="pt-BR" sz="1200" dirty="0"/>
              <a:t>A exceção se limita a itens de caráter simbólico ou de pequeno valor, quando não houver finalidade de influência comercial ou pessoal.</a:t>
            </a:r>
          </a:p>
          <a:p>
            <a:endParaRPr lang="pt-BR" sz="1200" dirty="0"/>
          </a:p>
          <a:p>
            <a:r>
              <a:rPr lang="pt-BR" sz="1200" dirty="0"/>
              <a:t>É vedada, em caráter absoluto, a concessão de patrocínio, apoio financeiro, brindes, presentes e viagens aos profissionais que integram a diretoria ou Comissão de Licitação de órgãos e instituições que estão em processo licitatório, desde a publicação do edital até a conclusão do certame, compreendidas a adjudicação e a homologação.</a:t>
            </a:r>
          </a:p>
          <a:p>
            <a:endParaRPr lang="pt-BR" sz="1200" dirty="0"/>
          </a:p>
          <a:p>
            <a:r>
              <a:rPr lang="pt-BR" sz="1400" b="1" dirty="0"/>
              <a:t>17.3. Amostras Grátis</a:t>
            </a:r>
          </a:p>
          <a:p>
            <a:endParaRPr lang="pt-BR" sz="300" b="1" dirty="0"/>
          </a:p>
          <a:p>
            <a:r>
              <a:rPr lang="pt-BR" sz="1200" dirty="0"/>
              <a:t>O profissional médico vinculado às pessoas jurídicas credenciadas deverá seguir as regras definidas pelo respectivo órgão de saúde onde atua para o recebimento de amostras grátis ou empréstimos de produtos médicos e equipamentos e mediante critérios de razoabilidade, com controle de quantidade, finalidade e tempo de uso sob observância do art. 69 do Código de Ética Médica.</a:t>
            </a:r>
          </a:p>
          <a:p>
            <a:r>
              <a:rPr lang="pt-BR" sz="1200" dirty="0"/>
              <a:t>A distribuição deve ser feita exclusivamente por representantes autorizados e devidamente registrados[JL2.1].</a:t>
            </a:r>
          </a:p>
          <a:p>
            <a:r>
              <a:rPr lang="pt-BR" sz="1200" dirty="0"/>
              <a:t>(CEM, Cap. IV, </a:t>
            </a:r>
            <a:r>
              <a:rPr lang="pt-BR" sz="1200" dirty="0" err="1"/>
              <a:t>arts</a:t>
            </a:r>
            <a:r>
              <a:rPr lang="pt-BR" sz="1200" dirty="0"/>
              <a:t>. 22 e 24; Cap. XIII, art. 114)</a:t>
            </a:r>
          </a:p>
          <a:p>
            <a:endParaRPr lang="pt-BR" sz="1200" dirty="0"/>
          </a:p>
          <a:p>
            <a:endParaRPr lang="pt-BR" sz="1400" b="1" dirty="0"/>
          </a:p>
          <a:p>
            <a:endParaRPr lang="pt-BR" sz="14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365432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9;p28">
            <a:extLst>
              <a:ext uri="{FF2B5EF4-FFF2-40B4-BE49-F238E27FC236}">
                <a16:creationId xmlns:a16="http://schemas.microsoft.com/office/drawing/2014/main" id="{7C6622C5-7D48-6632-17E5-3CC0DCF21CAD}"/>
              </a:ext>
            </a:extLst>
          </p:cNvPr>
          <p:cNvSpPr/>
          <p:nvPr/>
        </p:nvSpPr>
        <p:spPr>
          <a:xfrm>
            <a:off x="289560" y="929640"/>
            <a:ext cx="6189466" cy="1691640"/>
          </a:xfrm>
          <a:prstGeom prst="roundRect">
            <a:avLst>
              <a:gd name="adj" fmla="val 10252"/>
            </a:avLst>
          </a:prstGeom>
          <a:solidFill>
            <a:srgbClr val="00538E">
              <a:alpha val="769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 name="Google Shape;98;p15">
            <a:extLst>
              <a:ext uri="{FF2B5EF4-FFF2-40B4-BE49-F238E27FC236}">
                <a16:creationId xmlns:a16="http://schemas.microsoft.com/office/drawing/2014/main" id="{45DE843D-3B4B-B030-07E0-96C959F3E564}"/>
              </a:ext>
            </a:extLst>
          </p:cNvPr>
          <p:cNvSpPr/>
          <p:nvPr/>
        </p:nvSpPr>
        <p:spPr>
          <a:xfrm>
            <a:off x="378974" y="992188"/>
            <a:ext cx="6059926" cy="6498807"/>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b="1" dirty="0">
                <a:solidFill>
                  <a:schemeClr val="bg1"/>
                </a:solidFill>
                <a:ea typeface="Calibri" panose="020F0502020204030204" pitchFamily="34" charset="0"/>
                <a:cs typeface="Calibri" panose="020F0502020204030204" pitchFamily="34" charset="0"/>
              </a:rPr>
              <a:t>Obrigação: </a:t>
            </a:r>
            <a:r>
              <a:rPr lang="pt-BR" sz="1200" dirty="0">
                <a:solidFill>
                  <a:schemeClr val="bg1"/>
                </a:solidFill>
                <a:ea typeface="Calibri" panose="020F0502020204030204" pitchFamily="34" charset="0"/>
                <a:cs typeface="Calibri" panose="020F0502020204030204" pitchFamily="34" charset="0"/>
              </a:rPr>
              <a:t>Não aceitar valores, presentes ou benefícios de qualquer natureza como contrapartida profissional. Não direcionar prescrições ou indicações de produtos em troca de vantagens ou recompensas.</a:t>
            </a:r>
          </a:p>
          <a:p>
            <a:endParaRPr lang="pt-BR" sz="1200" dirty="0">
              <a:solidFill>
                <a:schemeClr val="bg1"/>
              </a:solidFill>
              <a:ea typeface="Calibri" panose="020F0502020204030204" pitchFamily="34" charset="0"/>
              <a:cs typeface="Calibri" panose="020F0502020204030204" pitchFamily="34" charset="0"/>
            </a:endParaRPr>
          </a:p>
          <a:p>
            <a:r>
              <a:rPr lang="pt-BR" sz="1200" b="1" dirty="0">
                <a:solidFill>
                  <a:schemeClr val="bg1"/>
                </a:solidFill>
                <a:ea typeface="Calibri" panose="020F0502020204030204" pitchFamily="34" charset="0"/>
                <a:cs typeface="Calibri" panose="020F0502020204030204" pitchFamily="34" charset="0"/>
              </a:rPr>
              <a:t>Atenção: </a:t>
            </a:r>
            <a:r>
              <a:rPr lang="pt-BR" sz="1200" dirty="0">
                <a:solidFill>
                  <a:schemeClr val="bg1"/>
                </a:solidFill>
                <a:ea typeface="Calibri" panose="020F0502020204030204" pitchFamily="34" charset="0"/>
                <a:cs typeface="Calibri" panose="020F0502020204030204" pitchFamily="34" charset="0"/>
              </a:rPr>
              <a:t>Nos órgãos localizados no Estado de Minas Gerais é determinado aos representantes da indústria médica e farmacêutica o dever de considerar e tratar os conflitos de interesse decorrentes das relações com profissionais de saúde, nos termos da Lei n.º 22.440/2016  e Decreto n.º 47.334/2017  ambos do Estado de Minas Gerais. </a:t>
            </a:r>
          </a:p>
          <a:p>
            <a:endParaRPr lang="pt-BR" sz="1200" dirty="0">
              <a:solidFill>
                <a:schemeClr val="bg1"/>
              </a:solidFill>
              <a:ea typeface="Calibri" panose="020F0502020204030204" pitchFamily="34" charset="0"/>
              <a:cs typeface="Calibri" panose="020F0502020204030204" pitchFamily="34" charset="0"/>
            </a:endParaRPr>
          </a:p>
          <a:p>
            <a:endParaRPr lang="pt-BR" sz="1400" dirty="0">
              <a:ea typeface="Calibri" panose="020F0502020204030204" pitchFamily="34" charset="0"/>
              <a:cs typeface="Calibri" panose="020F0502020204030204" pitchFamily="34" charset="0"/>
            </a:endParaRPr>
          </a:p>
          <a:p>
            <a:r>
              <a:rPr lang="pt-BR" sz="1400" b="1" dirty="0">
                <a:ea typeface="Calibri" panose="020F0502020204030204" pitchFamily="34" charset="0"/>
                <a:cs typeface="Calibri" panose="020F0502020204030204" pitchFamily="34" charset="0"/>
              </a:rPr>
              <a:t>17.4. Indicação de materiais e equipamentos</a:t>
            </a:r>
          </a:p>
          <a:p>
            <a:endParaRPr lang="pt-BR" sz="300" b="1"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profissional médico vinculado às pessoas jurídicas credenciadas deverá seguir as regras definidas pelo respectivo órgão de saúde onde atua e a indicação de materiais e equipamentos, mediante critérios de razoabilidade, com controle de quantidade, finalidade e tempo de uso, cabendo ao médico determinar o uso deles com base em critérios técnicos, científicos e de segurança.</a:t>
            </a:r>
          </a:p>
          <a:p>
            <a:r>
              <a:rPr lang="pt-BR" sz="1200" dirty="0">
                <a:ea typeface="Calibri" panose="020F0502020204030204" pitchFamily="34" charset="0"/>
                <a:cs typeface="Calibri" panose="020F0502020204030204" pitchFamily="34" charset="0"/>
              </a:rPr>
              <a:t>(CEM, </a:t>
            </a:r>
            <a:r>
              <a:rPr lang="pt-BR" sz="1200" dirty="0" err="1">
                <a:ea typeface="Calibri" panose="020F0502020204030204" pitchFamily="34" charset="0"/>
                <a:cs typeface="Calibri" panose="020F0502020204030204" pitchFamily="34" charset="0"/>
              </a:rPr>
              <a:t>arts</a:t>
            </a:r>
            <a:r>
              <a:rPr lang="pt-BR" sz="1200" dirty="0">
                <a:ea typeface="Calibri" panose="020F0502020204030204" pitchFamily="34" charset="0"/>
                <a:cs typeface="Calibri" panose="020F0502020204030204" pitchFamily="34" charset="0"/>
              </a:rPr>
              <a:t>. 67 a 70)</a:t>
            </a:r>
          </a:p>
          <a:p>
            <a:endParaRPr lang="pt-BR" sz="1200" dirty="0">
              <a:ea typeface="Calibri" panose="020F0502020204030204" pitchFamily="34" charset="0"/>
              <a:cs typeface="Calibri" panose="020F0502020204030204" pitchFamily="34" charset="0"/>
            </a:endParaRPr>
          </a:p>
          <a:p>
            <a:endParaRPr lang="pt-BR" sz="300" b="1" dirty="0">
              <a:ea typeface="Calibri" panose="020F0502020204030204" pitchFamily="34" charset="0"/>
              <a:cs typeface="Calibri" panose="020F0502020204030204" pitchFamily="34" charset="0"/>
            </a:endParaRPr>
          </a:p>
          <a:p>
            <a:endParaRPr lang="pt-BR" sz="300" b="1" dirty="0">
              <a:ea typeface="Calibri" panose="020F0502020204030204" pitchFamily="34" charset="0"/>
              <a:cs typeface="Calibri" panose="020F0502020204030204" pitchFamily="34" charset="0"/>
            </a:endParaRPr>
          </a:p>
          <a:p>
            <a:endParaRPr lang="pt-BR" sz="300" b="1" dirty="0">
              <a:ea typeface="Calibri" panose="020F0502020204030204" pitchFamily="34" charset="0"/>
              <a:cs typeface="Calibri" panose="020F0502020204030204" pitchFamily="34" charset="0"/>
            </a:endParaRPr>
          </a:p>
          <a:p>
            <a:endParaRPr lang="pt-BR" sz="300" b="1" dirty="0">
              <a:ea typeface="Calibri" panose="020F0502020204030204" pitchFamily="34" charset="0"/>
              <a:cs typeface="Calibri" panose="020F0502020204030204" pitchFamily="34" charset="0"/>
            </a:endParaRPr>
          </a:p>
          <a:p>
            <a:endParaRPr lang="pt-BR" sz="300" b="1" dirty="0">
              <a:ea typeface="Calibri" panose="020F0502020204030204" pitchFamily="34" charset="0"/>
              <a:cs typeface="Calibri" panose="020F0502020204030204" pitchFamily="34" charset="0"/>
            </a:endParaRPr>
          </a:p>
          <a:p>
            <a:endParaRPr lang="pt-BR" sz="300" dirty="0">
              <a:ea typeface="Calibri" panose="020F0502020204030204" pitchFamily="34" charset="0"/>
              <a:cs typeface="Calibri" panose="020F0502020204030204" pitchFamily="34" charset="0"/>
            </a:endParaRPr>
          </a:p>
          <a:p>
            <a:endParaRPr lang="pt-BR" sz="3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Os médicos podem participar de pesquisas científicas e clínicas promovidas por instituições públicas ou privadas, observando sempre os princípios éticos, a segurança do paciente e as normas aplicáveis.</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A participação deverá observar as regras definidas pelo seu respectivo órgão de saúde onde atua, mantendo a transparência na divulgação de resultados e regras de tratamento de conflito de interesses.</a:t>
            </a:r>
          </a:p>
        </p:txBody>
      </p:sp>
      <p:sp>
        <p:nvSpPr>
          <p:cNvPr id="3" name="Google Shape;99;p15">
            <a:extLst>
              <a:ext uri="{FF2B5EF4-FFF2-40B4-BE49-F238E27FC236}">
                <a16:creationId xmlns:a16="http://schemas.microsoft.com/office/drawing/2014/main" id="{42EA79BD-ECC9-C540-4570-BEB9E7B3E1B9}"/>
              </a:ext>
            </a:extLst>
          </p:cNvPr>
          <p:cNvSpPr/>
          <p:nvPr/>
        </p:nvSpPr>
        <p:spPr>
          <a:xfrm>
            <a:off x="378972" y="4398527"/>
            <a:ext cx="5447062"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18. ATIVIDADES DE PESQUISA</a:t>
            </a:r>
          </a:p>
        </p:txBody>
      </p:sp>
      <p:sp>
        <p:nvSpPr>
          <p:cNvPr id="4" name="Google Shape;99;p15">
            <a:extLst>
              <a:ext uri="{FF2B5EF4-FFF2-40B4-BE49-F238E27FC236}">
                <a16:creationId xmlns:a16="http://schemas.microsoft.com/office/drawing/2014/main" id="{78F99ED1-2F63-5EC3-8AD9-CEBD4D2D8995}"/>
              </a:ext>
            </a:extLst>
          </p:cNvPr>
          <p:cNvSpPr/>
          <p:nvPr/>
        </p:nvSpPr>
        <p:spPr>
          <a:xfrm>
            <a:off x="378972" y="6251991"/>
            <a:ext cx="6002778" cy="923330"/>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19. CONTINGENCIAMENTO DE CONFLITO DE INTERESSES E PROTEÇÃO DA INTEGRIDADE NA ATUAÇÃO PROFISSIONAL</a:t>
            </a:r>
          </a:p>
        </p:txBody>
      </p:sp>
      <p:sp>
        <p:nvSpPr>
          <p:cNvPr id="5" name="Google Shape;98;p15">
            <a:extLst>
              <a:ext uri="{FF2B5EF4-FFF2-40B4-BE49-F238E27FC236}">
                <a16:creationId xmlns:a16="http://schemas.microsoft.com/office/drawing/2014/main" id="{CBEE36B2-EF7C-2F49-95E8-40E8E1D1F91D}"/>
              </a:ext>
            </a:extLst>
          </p:cNvPr>
          <p:cNvSpPr/>
          <p:nvPr/>
        </p:nvSpPr>
        <p:spPr>
          <a:xfrm>
            <a:off x="378974" y="7175321"/>
            <a:ext cx="6059926" cy="1259934"/>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t>Os profissionais de saúde vinculados às pessoas jurídicas credenciadas, bem como colaboradores, gestores, prestadores e parceiros da LIVEMED, devem atuar com independência técnica, ética e profissional, evitando qualquer situação em que interesses pessoais, financeiros, familiares, relacionais, políticos ou profissionais possam interferir, ou aparentar interferir, em seu julgamento ou desempenho, em prejuízo da empresa, dos pacientes e da sociedade.</a:t>
            </a:r>
            <a:endParaRPr lang="pt-BR" sz="12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56183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Cantos Arredondados 1">
            <a:extLst>
              <a:ext uri="{FF2B5EF4-FFF2-40B4-BE49-F238E27FC236}">
                <a16:creationId xmlns:a16="http://schemas.microsoft.com/office/drawing/2014/main" id="{F92E834B-E17F-FCD5-9EC3-9F633A6D9173}"/>
              </a:ext>
            </a:extLst>
          </p:cNvPr>
          <p:cNvSpPr/>
          <p:nvPr/>
        </p:nvSpPr>
        <p:spPr>
          <a:xfrm>
            <a:off x="344046" y="5200236"/>
            <a:ext cx="4837554" cy="28575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Google Shape;98;p15">
            <a:extLst>
              <a:ext uri="{FF2B5EF4-FFF2-40B4-BE49-F238E27FC236}">
                <a16:creationId xmlns:a16="http://schemas.microsoft.com/office/drawing/2014/main" id="{45DE843D-3B4B-B030-07E0-96C959F3E564}"/>
              </a:ext>
            </a:extLst>
          </p:cNvPr>
          <p:cNvSpPr/>
          <p:nvPr/>
        </p:nvSpPr>
        <p:spPr>
          <a:xfrm>
            <a:off x="378974" y="992188"/>
            <a:ext cx="6059926" cy="7923212"/>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t>Configura-se conflito de interesses sempre que tais interesses comprometam ou possam comprometer a imparcialidade das decisões clínicas, administrativas, comerciais ou estratégicas, afetando a confiança, a integridade e a qualidade dos serviços </a:t>
            </a:r>
            <a:r>
              <a:rPr lang="pt-BR" sz="1200" dirty="0" err="1"/>
              <a:t>prestados.Nenhum</a:t>
            </a:r>
            <a:r>
              <a:rPr lang="pt-BR" sz="1200" dirty="0"/>
              <a:t> interesse pessoal pode influenciar decisões médicas, administrativas ou comerciais, gerar favorecimento indevido, tratamento diferenciado ou criar aparência de injustiça ou falta de transparência.</a:t>
            </a:r>
          </a:p>
          <a:p>
            <a:endParaRPr lang="pt-BR" sz="1200" dirty="0"/>
          </a:p>
          <a:p>
            <a:r>
              <a:rPr lang="pt-BR" sz="1200" dirty="0"/>
              <a:t>É dever do profissional comunicar previamente à empresa qualquer vínculo ou situação real, potencial ou aparente que possa caracterizar conflito de interesses, em observância ao Código de Ética Médica, especialmente aos </a:t>
            </a:r>
            <a:r>
              <a:rPr lang="pt-BR" sz="1200" dirty="0" err="1"/>
              <a:t>arts</a:t>
            </a:r>
            <a:r>
              <a:rPr lang="pt-BR" sz="1200" dirty="0"/>
              <a:t>. 68 a 70 e 109 da Resolução CFM nº 2.217/2018, que vedam a obtenção de vantagens indevidas e reforçam a transparência, a independência e a integridade da atuação profissional.</a:t>
            </a:r>
          </a:p>
          <a:p>
            <a:endParaRPr lang="pt-BR" sz="1200" dirty="0"/>
          </a:p>
          <a:p>
            <a:r>
              <a:rPr lang="pt-BR" sz="1200" dirty="0"/>
              <a:t>O atendimento a familiares, pessoas com vínculo direto ou relações de proximidade deve ser avaliado com redobrada cautela, a fim de preservar a autonomia, a imparcialidade e a qualidade da decisão clínica, em conformidade com os princípios éticos da profissão.</a:t>
            </a:r>
          </a:p>
          <a:p>
            <a:r>
              <a:rPr lang="pt-BR" sz="1200" dirty="0"/>
              <a:t>São expressamente vedadas condutas que gerem dependência econômica indevida, comissões, retribuições ou vantagens por encaminhamentos, indicações ou priorização de atendimentos, bem como a solicitação, promessa, oferta ou recebimento de benefícios diretos ou indiretos para influenciar prescrições, acelerar atendimentos, intermediar encaminhamentos ou promover fornecedores, nos termos do Código de Ética Médica (</a:t>
            </a:r>
            <a:r>
              <a:rPr lang="pt-BR" sz="1200" dirty="0" err="1"/>
              <a:t>arts</a:t>
            </a:r>
            <a:r>
              <a:rPr lang="pt-BR" sz="1200" dirty="0"/>
              <a:t>. 59, 68, 71, 73, 98 e 109 da Resolução CFM nº 2.217/2018).</a:t>
            </a:r>
          </a:p>
          <a:p>
            <a:endParaRPr lang="pt-BR" sz="1200" dirty="0"/>
          </a:p>
          <a:p>
            <a:r>
              <a:rPr lang="pt-BR" sz="1200" b="1" dirty="0">
                <a:solidFill>
                  <a:schemeClr val="bg1"/>
                </a:solidFill>
              </a:rPr>
              <a:t>Podem caracterizar conflito de interesses, entre outras situações:</a:t>
            </a:r>
          </a:p>
          <a:p>
            <a:endParaRPr lang="pt-BR" sz="1200" dirty="0"/>
          </a:p>
          <a:p>
            <a:pPr marL="171450" indent="-171450">
              <a:spcBef>
                <a:spcPts val="300"/>
              </a:spcBef>
              <a:buFont typeface="Arial" panose="020B0604020202020204" pitchFamily="34" charset="0"/>
              <a:buChar char="•"/>
            </a:pPr>
            <a:r>
              <a:rPr lang="pt-BR" sz="1200" dirty="0"/>
              <a:t>Relações de parentesco ou relacionamento íntimo em contextos de subordinação ou poder decisório;</a:t>
            </a:r>
          </a:p>
          <a:p>
            <a:pPr marL="171450" indent="-171450">
              <a:spcBef>
                <a:spcPts val="300"/>
              </a:spcBef>
              <a:buFont typeface="Arial" panose="020B0604020202020204" pitchFamily="34" charset="0"/>
              <a:buChar char="•"/>
            </a:pPr>
            <a:r>
              <a:rPr lang="pt-BR" sz="1200" dirty="0"/>
              <a:t>Participação societária, vínculo profissional ou interesse financeiro em empresas concorrentes, clientes, fornecedores ou parceiros;</a:t>
            </a:r>
          </a:p>
          <a:p>
            <a:pPr marL="171450" indent="-171450">
              <a:spcBef>
                <a:spcPts val="300"/>
              </a:spcBef>
              <a:buFont typeface="Arial" panose="020B0604020202020204" pitchFamily="34" charset="0"/>
              <a:buChar char="•"/>
            </a:pPr>
            <a:r>
              <a:rPr lang="pt-BR" sz="1200" dirty="0"/>
              <a:t>Exercício de atividade profissional paralela ou negócio próprio que influencie decisões ou desempenho;</a:t>
            </a:r>
          </a:p>
          <a:p>
            <a:pPr marL="171450" indent="-171450">
              <a:spcBef>
                <a:spcPts val="300"/>
              </a:spcBef>
              <a:buFont typeface="Arial" panose="020B0604020202020204" pitchFamily="34" charset="0"/>
              <a:buChar char="•"/>
            </a:pPr>
            <a:r>
              <a:rPr lang="pt-BR" sz="1200" dirty="0"/>
              <a:t>Uso de recursos, bens, sistemas, informações ou serviços da empresa para fins pessoais;</a:t>
            </a:r>
          </a:p>
          <a:p>
            <a:pPr marL="171450" indent="-171450">
              <a:spcBef>
                <a:spcPts val="300"/>
              </a:spcBef>
              <a:buFont typeface="Arial" panose="020B0604020202020204" pitchFamily="34" charset="0"/>
              <a:buChar char="•"/>
            </a:pPr>
            <a:r>
              <a:rPr lang="pt-BR" sz="1200" dirty="0"/>
              <a:t>Contratação ou favorecimento de parceiros e fornecedores para atender interesses privados;</a:t>
            </a:r>
          </a:p>
          <a:p>
            <a:pPr marL="171450" indent="-171450">
              <a:spcBef>
                <a:spcPts val="300"/>
              </a:spcBef>
              <a:buFont typeface="Arial" panose="020B0604020202020204" pitchFamily="34" charset="0"/>
              <a:buChar char="•"/>
            </a:pPr>
            <a:r>
              <a:rPr lang="pt-BR" sz="1200" dirty="0"/>
              <a:t>Manifestação pública de opiniões pessoais que possam ser interpretadas como posicionamento institucional;</a:t>
            </a:r>
          </a:p>
          <a:p>
            <a:pPr marL="171450" indent="-171450">
              <a:spcBef>
                <a:spcPts val="300"/>
              </a:spcBef>
              <a:buFont typeface="Arial" panose="020B0604020202020204" pitchFamily="34" charset="0"/>
              <a:buChar char="•"/>
            </a:pPr>
            <a:r>
              <a:rPr lang="pt-BR" sz="1200" dirty="0"/>
              <a:t>Envolvimento político, social ou associativo que interfira no exercício das         atividades profissionais.</a:t>
            </a:r>
          </a:p>
        </p:txBody>
      </p:sp>
    </p:spTree>
    <p:extLst>
      <p:ext uri="{BB962C8B-B14F-4D97-AF65-F5344CB8AC3E}">
        <p14:creationId xmlns:p14="http://schemas.microsoft.com/office/powerpoint/2010/main" val="6914861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9;p28">
            <a:extLst>
              <a:ext uri="{FF2B5EF4-FFF2-40B4-BE49-F238E27FC236}">
                <a16:creationId xmlns:a16="http://schemas.microsoft.com/office/drawing/2014/main" id="{7C6622C5-7D48-6632-17E5-3CC0DCF21CAD}"/>
              </a:ext>
            </a:extLst>
          </p:cNvPr>
          <p:cNvSpPr/>
          <p:nvPr/>
        </p:nvSpPr>
        <p:spPr>
          <a:xfrm>
            <a:off x="342900" y="3019425"/>
            <a:ext cx="6059926" cy="695326"/>
          </a:xfrm>
          <a:prstGeom prst="roundRect">
            <a:avLst>
              <a:gd name="adj" fmla="val 10252"/>
            </a:avLst>
          </a:prstGeom>
          <a:solidFill>
            <a:srgbClr val="00538E">
              <a:alpha val="769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 name="Google Shape;98;p15">
            <a:extLst>
              <a:ext uri="{FF2B5EF4-FFF2-40B4-BE49-F238E27FC236}">
                <a16:creationId xmlns:a16="http://schemas.microsoft.com/office/drawing/2014/main" id="{45DE843D-3B4B-B030-07E0-96C959F3E564}"/>
              </a:ext>
            </a:extLst>
          </p:cNvPr>
          <p:cNvSpPr/>
          <p:nvPr/>
        </p:nvSpPr>
        <p:spPr>
          <a:xfrm>
            <a:off x="378974" y="992188"/>
            <a:ext cx="6059926" cy="6498807"/>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t>A prevenção e o adequado tratamento de conflitos de interesses baseiam-se na transparência. Sempre que houver dúvida, o profissional deve abster-se de atuar até receber orientação adequada e comunicar imediatamente o fato às instâncias responsáveis, conforme o Código de Ética Médica (</a:t>
            </a:r>
            <a:r>
              <a:rPr lang="pt-BR" sz="1200" dirty="0" err="1"/>
              <a:t>arts</a:t>
            </a:r>
            <a:r>
              <a:rPr lang="pt-BR" sz="1200" dirty="0"/>
              <a:t>. 68, 71, 73, 98 e 109 da Resolução CFM nº 2.217/2018).</a:t>
            </a:r>
          </a:p>
          <a:p>
            <a:endParaRPr lang="pt-BR" sz="1200" dirty="0"/>
          </a:p>
          <a:p>
            <a:r>
              <a:rPr lang="pt-BR" sz="1200" dirty="0"/>
              <a:t>É dever de todos os colaboradores conhecer e cumprir as políticas institucionais. Qualquer suspeita ou conhecimento de conflito de interesses no âmbito da LIVEMED deve ser comunicado ao setor de Compliance ou por meio do Canal de Escuta.</a:t>
            </a:r>
          </a:p>
          <a:p>
            <a:endParaRPr lang="pt-BR" sz="1200" dirty="0"/>
          </a:p>
          <a:p>
            <a:endParaRPr lang="pt-BR" sz="1400" dirty="0"/>
          </a:p>
          <a:p>
            <a:r>
              <a:rPr lang="pt-BR" sz="1200" b="1" dirty="0">
                <a:solidFill>
                  <a:schemeClr val="bg1"/>
                </a:solidFill>
              </a:rPr>
              <a:t>Obrigação:</a:t>
            </a:r>
            <a:r>
              <a:rPr lang="pt-BR" sz="1200" dirty="0">
                <a:solidFill>
                  <a:schemeClr val="bg1"/>
                </a:solidFill>
              </a:rPr>
              <a:t> O médico deve recusar qualquer tentativa de influência de superiores hierárquicos ou financiadores externos sobre suas decisões clínicas, preservando o melhor interesse e a segurança do paciente. (Fundamento: CEM, Cap. III, art. 20)</a:t>
            </a:r>
          </a:p>
        </p:txBody>
      </p:sp>
      <p:sp>
        <p:nvSpPr>
          <p:cNvPr id="3" name="Google Shape;99;p15">
            <a:extLst>
              <a:ext uri="{FF2B5EF4-FFF2-40B4-BE49-F238E27FC236}">
                <a16:creationId xmlns:a16="http://schemas.microsoft.com/office/drawing/2014/main" id="{42EA79BD-ECC9-C540-4570-BEB9E7B3E1B9}"/>
              </a:ext>
            </a:extLst>
          </p:cNvPr>
          <p:cNvSpPr/>
          <p:nvPr/>
        </p:nvSpPr>
        <p:spPr>
          <a:xfrm>
            <a:off x="378971" y="4112722"/>
            <a:ext cx="5707503"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20. NOTIFICAÇÃO COMPULSÓRIA ÀS AUTORIDADES</a:t>
            </a:r>
          </a:p>
        </p:txBody>
      </p:sp>
      <p:sp>
        <p:nvSpPr>
          <p:cNvPr id="5" name="Google Shape;98;p15">
            <a:extLst>
              <a:ext uri="{FF2B5EF4-FFF2-40B4-BE49-F238E27FC236}">
                <a16:creationId xmlns:a16="http://schemas.microsoft.com/office/drawing/2014/main" id="{CBEE36B2-EF7C-2F49-95E8-40E8E1D1F91D}"/>
              </a:ext>
            </a:extLst>
          </p:cNvPr>
          <p:cNvSpPr/>
          <p:nvPr/>
        </p:nvSpPr>
        <p:spPr>
          <a:xfrm>
            <a:off x="378974" y="4482053"/>
            <a:ext cx="6059926" cy="4008803"/>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t>A notificação compulsória constitui dever legal e ético do médico, consistindo na comunicação obrigatória às autoridades competentes de casos suspeitos ou confirmados de doenças, agravos e situações de violência previstos em lei ou nas listas oficiais do Ministério da Saúde.</a:t>
            </a:r>
          </a:p>
          <a:p>
            <a:endParaRPr lang="pt-BR" sz="1200" dirty="0"/>
          </a:p>
          <a:p>
            <a:r>
              <a:rPr lang="pt-BR" sz="1200" dirty="0"/>
              <a:t>O cumprimento deste dever não configura quebra de sigilo médico, uma vez que se trata de obrigação de interesse público, prevista na legislação sanitária e respaldada pelo Código Penal e pelo Código de Ética Médica. (Fundamento: CEM, Cap. IX, art. 73)</a:t>
            </a:r>
          </a:p>
          <a:p>
            <a:endParaRPr lang="pt-BR" sz="1200" b="1" dirty="0">
              <a:solidFill>
                <a:schemeClr val="bg1"/>
              </a:solidFill>
            </a:endParaRPr>
          </a:p>
          <a:p>
            <a:r>
              <a:rPr lang="en-US" sz="1400" b="1" dirty="0"/>
              <a:t>20.1. O </a:t>
            </a:r>
            <a:r>
              <a:rPr lang="en-US" sz="1400" b="1" dirty="0" err="1"/>
              <a:t>médico</a:t>
            </a:r>
            <a:r>
              <a:rPr lang="en-US" sz="1400" b="1" dirty="0"/>
              <a:t> </a:t>
            </a:r>
            <a:r>
              <a:rPr lang="en-US" sz="1400" b="1" dirty="0" err="1"/>
              <a:t>deve</a:t>
            </a:r>
            <a:r>
              <a:rPr lang="en-US" sz="1400" b="1" dirty="0"/>
              <a:t> </a:t>
            </a:r>
            <a:r>
              <a:rPr lang="en-US" sz="1400" b="1" dirty="0" err="1"/>
              <a:t>observar</a:t>
            </a:r>
            <a:r>
              <a:rPr lang="en-US" sz="1400" b="1" dirty="0"/>
              <a:t> as </a:t>
            </a:r>
            <a:r>
              <a:rPr lang="en-US" sz="1400" b="1" dirty="0" err="1"/>
              <a:t>seguintes</a:t>
            </a:r>
            <a:r>
              <a:rPr lang="en-US" sz="1400" b="1" dirty="0"/>
              <a:t> </a:t>
            </a:r>
            <a:r>
              <a:rPr lang="en-US" sz="1400" b="1" dirty="0" err="1"/>
              <a:t>disposições</a:t>
            </a:r>
            <a:endParaRPr lang="en-US" sz="1400" b="1" dirty="0"/>
          </a:p>
          <a:p>
            <a:endParaRPr lang="pt-BR" sz="300" b="1" dirty="0">
              <a:solidFill>
                <a:schemeClr val="bg1"/>
              </a:solidFill>
            </a:endParaRPr>
          </a:p>
          <a:p>
            <a:pPr marL="171450" lvl="0" indent="-171450">
              <a:spcBef>
                <a:spcPts val="300"/>
              </a:spcBef>
              <a:buFont typeface="Arial" panose="020B0604020202020204" pitchFamily="34" charset="0"/>
              <a:buChar char="•"/>
            </a:pPr>
            <a:r>
              <a:rPr lang="pt-BR" sz="1200" dirty="0"/>
              <a:t>Doenças e agravos de notificação — Sempre que identificar doença ou situação incluída nas listas oficiais de notificação compulsória do Ministério da Saúde, ou outra que possua previsão legal específica, o profissional deverá realizar a comunicação às autoridades sanitárias competentes, dentro do prazo regulamentar.</a:t>
            </a:r>
          </a:p>
          <a:p>
            <a:pPr lvl="0">
              <a:spcBef>
                <a:spcPts val="300"/>
              </a:spcBef>
            </a:pPr>
            <a:endParaRPr lang="pt-BR" sz="1200" dirty="0"/>
          </a:p>
          <a:p>
            <a:pPr marL="171450" lvl="0" indent="-171450">
              <a:spcBef>
                <a:spcPts val="300"/>
              </a:spcBef>
              <a:buFont typeface="Arial" panose="020B0604020202020204" pitchFamily="34" charset="0"/>
              <a:buChar char="•"/>
            </a:pPr>
            <a:r>
              <a:rPr lang="pt-BR" sz="1200" dirty="0"/>
              <a:t>Suspeita de crime ou risco à integridade do paciente — Ao constatar situação que exponha o paciente a perigo ou configure ilícito penal, o médico deve comunicar o fato às autoridades policiais ou ao Ministério Público, podendo contar com o apoio da equipe de assistência social da instituição, quando necessário.</a:t>
            </a:r>
          </a:p>
        </p:txBody>
      </p:sp>
    </p:spTree>
    <p:extLst>
      <p:ext uri="{BB962C8B-B14F-4D97-AF65-F5344CB8AC3E}">
        <p14:creationId xmlns:p14="http://schemas.microsoft.com/office/powerpoint/2010/main" val="12035862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Desenho de uma pessoa&#10;&#10;O conteúdo gerado por IA pode estar incorreto.">
            <a:extLst>
              <a:ext uri="{FF2B5EF4-FFF2-40B4-BE49-F238E27FC236}">
                <a16:creationId xmlns:a16="http://schemas.microsoft.com/office/drawing/2014/main" id="{91C623E2-81C7-1773-8811-80B804FF5F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858000" cy="9906002"/>
          </a:xfrm>
          <a:prstGeom prst="rect">
            <a:avLst/>
          </a:prstGeom>
        </p:spPr>
      </p:pic>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3" name="Google Shape;98;p15">
            <a:extLst>
              <a:ext uri="{FF2B5EF4-FFF2-40B4-BE49-F238E27FC236}">
                <a16:creationId xmlns:a16="http://schemas.microsoft.com/office/drawing/2014/main" id="{ED53356B-ACC9-C81B-B1E6-6512E6D601F0}"/>
              </a:ext>
            </a:extLst>
          </p:cNvPr>
          <p:cNvSpPr/>
          <p:nvPr/>
        </p:nvSpPr>
        <p:spPr>
          <a:xfrm>
            <a:off x="378973" y="992188"/>
            <a:ext cx="6176889" cy="6912296"/>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Violência doméstica, sexual ou outras formas de agressão — Quando houver indícios ou confirmação de violência contra mulheres, crianças, adolescentes, idosos ou pessoas com deficiência, o médico deverá notificar o Ministério da Saúde e a autoridade policial ou judicial competente no prazo máximo de 24 horas, além de acionar, conforme o caso, o Conselho Tutelar, o Ministério Público, o Conselho da Pessoa Idosa ou o Conselho dos Direitos da Pessoa com Deficiência.</a:t>
            </a:r>
          </a:p>
          <a:p>
            <a:pPr>
              <a:spcBef>
                <a:spcPts val="300"/>
              </a:spcBef>
            </a:pPr>
            <a:endParaRPr lang="pt-BR" sz="1200" dirty="0">
              <a:ea typeface="Calibri" panose="020F0502020204030204" pitchFamily="34" charset="0"/>
              <a:cs typeface="Calibri" panose="020F0502020204030204" pitchFamily="34" charset="0"/>
            </a:endParaRPr>
          </a:p>
          <a:p>
            <a:pPr>
              <a:spcBef>
                <a:spcPts val="300"/>
              </a:spcBef>
            </a:pPr>
            <a:r>
              <a:rPr lang="pt-BR" sz="1400" b="1" dirty="0">
                <a:ea typeface="Calibri" panose="020F0502020204030204" pitchFamily="34" charset="0"/>
                <a:cs typeface="Calibri" panose="020F0502020204030204" pitchFamily="34" charset="0"/>
              </a:rPr>
              <a:t>20.2. Acionamento de autoridades policiais e órgãos competentes</a:t>
            </a:r>
          </a:p>
          <a:p>
            <a:pPr>
              <a:spcBef>
                <a:spcPts val="300"/>
              </a:spcBef>
            </a:pPr>
            <a:endParaRPr lang="pt-BR" sz="300" b="1"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acionamento de autoridades policiais e de outros órgãos públicos deve observar simultaneamente a proteção do paciente e as hipóteses ético-legais que autorizam o afastamento do sigilo. O médico acionará, direta ou indiretamente via fluxos institucionais, as autoridades competentes quando: </a:t>
            </a:r>
          </a:p>
          <a:p>
            <a:endParaRPr lang="pt-BR" sz="1200" dirty="0">
              <a:ea typeface="Calibri" panose="020F0502020204030204" pitchFamily="34" charset="0"/>
              <a:cs typeface="Calibri" panose="020F0502020204030204" pitchFamily="34" charset="0"/>
            </a:endParaRPr>
          </a:p>
          <a:p>
            <a:pPr marL="285750" indent="-285750">
              <a:spcBef>
                <a:spcPts val="300"/>
              </a:spcBef>
              <a:buFont typeface="+mj-lt"/>
              <a:buAutoNum type="romanLcPeriod"/>
            </a:pPr>
            <a:r>
              <a:rPr lang="pt-BR" sz="1200" dirty="0">
                <a:ea typeface="Calibri" panose="020F0502020204030204" pitchFamily="34" charset="0"/>
                <a:cs typeface="Calibri" panose="020F0502020204030204" pitchFamily="34" charset="0"/>
              </a:rPr>
              <a:t>houver dever legal de notificação/representação (por exemplo, nas situações de violência interpessoal ou sexual previstas em lei, doenças/agravos de notificação compulsória, proteção de crianças, adolescentes, idosos ou pessoas com deficiência, entre outras hipóteses legais); </a:t>
            </a:r>
          </a:p>
          <a:p>
            <a:pPr marL="285750" indent="-285750">
              <a:spcBef>
                <a:spcPts val="300"/>
              </a:spcBef>
              <a:buFont typeface="+mj-lt"/>
              <a:buAutoNum type="romanLcPeriod"/>
            </a:pPr>
            <a:r>
              <a:rPr lang="pt-BR" sz="1200" dirty="0">
                <a:ea typeface="Calibri" panose="020F0502020204030204" pitchFamily="34" charset="0"/>
                <a:cs typeface="Calibri" panose="020F0502020204030204" pitchFamily="34" charset="0"/>
              </a:rPr>
              <a:t>caracterizar-se justa causa pela existência de risco iminente e significativo à vida ou à integridade do próprio paciente ou de terceiros, quando a comunicação for indispensável para prevenir ou interromper </a:t>
            </a:r>
            <a:br>
              <a:rPr lang="pt-BR" sz="1200" dirty="0">
                <a:ea typeface="Calibri" panose="020F0502020204030204" pitchFamily="34" charset="0"/>
                <a:cs typeface="Calibri" panose="020F0502020204030204" pitchFamily="34" charset="0"/>
              </a:rPr>
            </a:br>
            <a:r>
              <a:rPr lang="pt-BR" sz="1200" dirty="0">
                <a:ea typeface="Calibri" panose="020F0502020204030204" pitchFamily="34" charset="0"/>
                <a:cs typeface="Calibri" panose="020F0502020204030204" pitchFamily="34" charset="0"/>
              </a:rPr>
              <a:t>o dano; e </a:t>
            </a:r>
          </a:p>
          <a:p>
            <a:pPr marL="285750" indent="-285750">
              <a:spcBef>
                <a:spcPts val="300"/>
              </a:spcBef>
              <a:buFont typeface="+mj-lt"/>
              <a:buAutoNum type="romanLcPeriod"/>
            </a:pPr>
            <a:r>
              <a:rPr lang="pt-BR" sz="1200" dirty="0">
                <a:ea typeface="Calibri" panose="020F0502020204030204" pitchFamily="34" charset="0"/>
                <a:cs typeface="Calibri" panose="020F0502020204030204" pitchFamily="34" charset="0"/>
              </a:rPr>
              <a:t>houver ordem judicial para fornecimento de informações. Em quaisquer desses cenários, a comunicação deve ater-se ao estritamente necessário, preferencialmente pelos canais oficiais do serviço, com registro no sistema e, quando apropriado, informação ao paciente sobre os motivos e a extensão do contato realizado.</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A atuação do médico deve ser imediata quando a integridade física estiver ameaçada, observando-se, quando possível, as rotinas de segurança institucional. As notificações sanitárias e outras comunicações exigidas por norma específica não configuram violação de sigilo, por constituírem exceção legalmente prevista.</a:t>
            </a:r>
          </a:p>
          <a:p>
            <a:endParaRPr lang="pt-BR" sz="1200" dirty="0">
              <a:ea typeface="Calibri" panose="020F0502020204030204" pitchFamily="34" charset="0"/>
              <a:cs typeface="Calibri" panose="020F0502020204030204" pitchFamily="34" charset="0"/>
            </a:endParaRPr>
          </a:p>
          <a:p>
            <a:r>
              <a:rPr lang="pt-BR" sz="1200" b="1" dirty="0">
                <a:ea typeface="Calibri" panose="020F0502020204030204" pitchFamily="34" charset="0"/>
                <a:cs typeface="Calibri" panose="020F0502020204030204" pitchFamily="34" charset="0"/>
              </a:rPr>
              <a:t>Fundamentação ética: </a:t>
            </a:r>
            <a:r>
              <a:rPr lang="pt-BR" sz="1200" dirty="0">
                <a:ea typeface="Calibri" panose="020F0502020204030204" pitchFamily="34" charset="0"/>
                <a:cs typeface="Calibri" panose="020F0502020204030204" pitchFamily="34" charset="0"/>
              </a:rPr>
              <a:t>possibilidade de revelação do segredo por</a:t>
            </a:r>
          </a:p>
          <a:p>
            <a:r>
              <a:rPr lang="pt-BR" sz="1200" dirty="0">
                <a:ea typeface="Calibri" panose="020F0502020204030204" pitchFamily="34" charset="0"/>
                <a:cs typeface="Calibri" panose="020F0502020204030204" pitchFamily="34" charset="0"/>
              </a:rPr>
              <a:t>dever legal, justa causa e ordem judicial, sem prejuízo das leis</a:t>
            </a:r>
          </a:p>
          <a:p>
            <a:r>
              <a:rPr lang="pt-BR" sz="1200" dirty="0">
                <a:ea typeface="Calibri" panose="020F0502020204030204" pitchFamily="34" charset="0"/>
                <a:cs typeface="Calibri" panose="020F0502020204030204" pitchFamily="34" charset="0"/>
              </a:rPr>
              <a:t>específicas aplicáveis (notificação compulsória, proteção de</a:t>
            </a:r>
          </a:p>
          <a:p>
            <a:r>
              <a:rPr lang="pt-BR" sz="1200" dirty="0">
                <a:ea typeface="Calibri" panose="020F0502020204030204" pitchFamily="34" charset="0"/>
                <a:cs typeface="Calibri" panose="020F0502020204030204" pitchFamily="34" charset="0"/>
              </a:rPr>
              <a:t>grupos vulneráveis, medidas de urgência e correlatas).</a:t>
            </a:r>
          </a:p>
          <a:p>
            <a:r>
              <a:rPr lang="pt-BR" sz="1200" dirty="0">
                <a:ea typeface="Calibri" panose="020F0502020204030204" pitchFamily="34" charset="0"/>
                <a:cs typeface="Calibri" panose="020F0502020204030204" pitchFamily="34" charset="0"/>
              </a:rPr>
              <a:t>(Fundamento: CEM, Cap. IX, art. 73)</a:t>
            </a:r>
          </a:p>
        </p:txBody>
      </p:sp>
    </p:spTree>
    <p:extLst>
      <p:ext uri="{BB962C8B-B14F-4D97-AF65-F5344CB8AC3E}">
        <p14:creationId xmlns:p14="http://schemas.microsoft.com/office/powerpoint/2010/main" val="2208928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Desenho de uma pessoa&#10;&#10;O conteúdo gerado por IA pode estar incorreto.">
            <a:extLst>
              <a:ext uri="{FF2B5EF4-FFF2-40B4-BE49-F238E27FC236}">
                <a16:creationId xmlns:a16="http://schemas.microsoft.com/office/drawing/2014/main" id="{725258EF-461D-3089-F85D-9F9CB1367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858000" cy="9906002"/>
          </a:xfrm>
          <a:prstGeom prst="rect">
            <a:avLst/>
          </a:prstGeom>
        </p:spPr>
      </p:pic>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2" name="Google Shape;199;p28">
            <a:extLst>
              <a:ext uri="{FF2B5EF4-FFF2-40B4-BE49-F238E27FC236}">
                <a16:creationId xmlns:a16="http://schemas.microsoft.com/office/drawing/2014/main" id="{935FCD5F-13E0-6E2C-83C9-5643F1B342C0}"/>
              </a:ext>
            </a:extLst>
          </p:cNvPr>
          <p:cNvSpPr/>
          <p:nvPr/>
        </p:nvSpPr>
        <p:spPr>
          <a:xfrm>
            <a:off x="342900" y="984322"/>
            <a:ext cx="6059926" cy="1473128"/>
          </a:xfrm>
          <a:prstGeom prst="roundRect">
            <a:avLst>
              <a:gd name="adj" fmla="val 10252"/>
            </a:avLst>
          </a:prstGeom>
          <a:solidFill>
            <a:srgbClr val="00538E">
              <a:alpha val="769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 name="Retângulo: Cantos Arredondados 4">
            <a:extLst>
              <a:ext uri="{FF2B5EF4-FFF2-40B4-BE49-F238E27FC236}">
                <a16:creationId xmlns:a16="http://schemas.microsoft.com/office/drawing/2014/main" id="{FF746DBA-DF21-5032-4D5C-772A4C742A6C}"/>
              </a:ext>
            </a:extLst>
          </p:cNvPr>
          <p:cNvSpPr/>
          <p:nvPr/>
        </p:nvSpPr>
        <p:spPr>
          <a:xfrm>
            <a:off x="342899" y="5687377"/>
            <a:ext cx="1278731" cy="232228"/>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Google Shape;98;p15">
            <a:extLst>
              <a:ext uri="{FF2B5EF4-FFF2-40B4-BE49-F238E27FC236}">
                <a16:creationId xmlns:a16="http://schemas.microsoft.com/office/drawing/2014/main" id="{ED53356B-ACC9-C81B-B1E6-6512E6D601F0}"/>
              </a:ext>
            </a:extLst>
          </p:cNvPr>
          <p:cNvSpPr/>
          <p:nvPr/>
        </p:nvSpPr>
        <p:spPr>
          <a:xfrm>
            <a:off x="378973" y="992188"/>
            <a:ext cx="6176889" cy="6912296"/>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b="1" dirty="0">
                <a:solidFill>
                  <a:schemeClr val="bg1"/>
                </a:solidFill>
                <a:ea typeface="Calibri" panose="020F0502020204030204" pitchFamily="34" charset="0"/>
                <a:cs typeface="Calibri" panose="020F0502020204030204" pitchFamily="34" charset="0"/>
              </a:rPr>
              <a:t>Importante: </a:t>
            </a:r>
            <a:r>
              <a:rPr lang="pt-BR" sz="1200" dirty="0">
                <a:solidFill>
                  <a:schemeClr val="bg1"/>
                </a:solidFill>
                <a:ea typeface="Calibri" panose="020F0502020204030204" pitchFamily="34" charset="0"/>
                <a:cs typeface="Calibri" panose="020F0502020204030204" pitchFamily="34" charset="0"/>
              </a:rPr>
              <a:t>A omissão na comunicação de casos de doenças ou agravos de notificação compulsória constitui infração ética e pode configurar crime previsto no Código Penal, sujeitando o profissional às sanções cabíveis.</a:t>
            </a:r>
          </a:p>
          <a:p>
            <a:endParaRPr lang="pt-BR" sz="1200" dirty="0">
              <a:solidFill>
                <a:schemeClr val="bg1"/>
              </a:solidFill>
              <a:ea typeface="Calibri" panose="020F0502020204030204" pitchFamily="34" charset="0"/>
              <a:cs typeface="Calibri" panose="020F0502020204030204" pitchFamily="34" charset="0"/>
            </a:endParaRPr>
          </a:p>
          <a:p>
            <a:r>
              <a:rPr lang="pt-BR" sz="1200" b="1" dirty="0">
                <a:solidFill>
                  <a:schemeClr val="bg1"/>
                </a:solidFill>
                <a:ea typeface="Calibri" panose="020F0502020204030204" pitchFamily="34" charset="0"/>
                <a:cs typeface="Calibri" panose="020F0502020204030204" pitchFamily="34" charset="0"/>
              </a:rPr>
              <a:t>Obrigação: </a:t>
            </a:r>
            <a:r>
              <a:rPr lang="pt-BR" sz="1200" dirty="0">
                <a:solidFill>
                  <a:schemeClr val="bg1"/>
                </a:solidFill>
                <a:ea typeface="Calibri" panose="020F0502020204030204" pitchFamily="34" charset="0"/>
                <a:cs typeface="Calibri" panose="020F0502020204030204" pitchFamily="34" charset="0"/>
              </a:rPr>
              <a:t>Comunicar às autoridades competentes os casos de maus-tratos, violência doméstica ou violência contra a mulher, crianças, adolescentes, idosos ou pessoas com deficiência, sempre que tiver conhecimento durante o exercício profissional.</a:t>
            </a:r>
          </a:p>
          <a:p>
            <a:endParaRPr lang="pt-BR" sz="1200" dirty="0">
              <a:solidFill>
                <a:schemeClr val="bg1"/>
              </a:solidFill>
              <a:ea typeface="Calibri" panose="020F0502020204030204" pitchFamily="34" charset="0"/>
              <a:cs typeface="Calibri" panose="020F0502020204030204" pitchFamily="34" charset="0"/>
            </a:endParaRPr>
          </a:p>
          <a:p>
            <a:endParaRPr lang="pt-BR" sz="1400" b="1" dirty="0">
              <a:ea typeface="Calibri" panose="020F0502020204030204" pitchFamily="34" charset="0"/>
              <a:cs typeface="Calibri" panose="020F0502020204030204" pitchFamily="34" charset="0"/>
            </a:endParaRPr>
          </a:p>
          <a:p>
            <a:endParaRPr lang="pt-BR" sz="1400" b="1" dirty="0">
              <a:ea typeface="Calibri" panose="020F0502020204030204" pitchFamily="34" charset="0"/>
              <a:cs typeface="Calibri" panose="020F0502020204030204" pitchFamily="34" charset="0"/>
            </a:endParaRPr>
          </a:p>
          <a:p>
            <a:endParaRPr lang="pt-BR" sz="1400" b="1" dirty="0">
              <a:ea typeface="Calibri" panose="020F0502020204030204" pitchFamily="34" charset="0"/>
              <a:cs typeface="Calibri" panose="020F0502020204030204" pitchFamily="34" charset="0"/>
            </a:endParaRP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Todos os profissionais devem respeitar a dignidade, a privacidade e os direitos fundamentais de todas as pessoas com as quais interagem, em especial os pacientes e seus familiares, colaboradores, parceiros, fornecedores e representantes da administração pública.</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Não admitimos, sob nenhuma circunstância, qualquer forma de assédio sexual, discriminação, preconceito ou conduta abusiva, seja com base em origem étnica, gênero, identidade ou orientação sexual, idade, deficiência, religião, convicção política, aparência física ou qualquer outro fator que atente contra a dignidade humana. (Fundamento: CEM, Cap. IV, art. 23)</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Desta forma, são expressamente proibidas as seguintes condutas:</a:t>
            </a:r>
          </a:p>
          <a:p>
            <a:endParaRPr lang="pt-BR" sz="1200" dirty="0">
              <a:ea typeface="Calibri" panose="020F0502020204030204" pitchFamily="34" charset="0"/>
              <a:cs typeface="Calibri" panose="020F0502020204030204" pitchFamily="34" charset="0"/>
            </a:endParaRPr>
          </a:p>
          <a:p>
            <a:pPr lvl="0"/>
            <a:r>
              <a:rPr lang="pt-BR" sz="1200" b="1" dirty="0">
                <a:solidFill>
                  <a:schemeClr val="bg1"/>
                </a:solidFill>
              </a:rPr>
              <a:t>Assédio moral</a:t>
            </a:r>
          </a:p>
          <a:p>
            <a:pPr lvl="0"/>
            <a:endParaRPr lang="pt-BR" sz="1200" dirty="0"/>
          </a:p>
          <a:p>
            <a:r>
              <a:rPr lang="pt-BR" sz="1200" dirty="0"/>
              <a:t>Configura-se como toda conduta abusiva, manifestada por gestos, palavras, comportamentos, atitudes ou escritos, que ocorra de repetitiva e intencional, capaz de causar dano à integridade psíquica, moral ou física do indivíduo, afetando seu equilíbrio emocional ou suas condições de trabalho.</a:t>
            </a:r>
            <a:endParaRPr lang="pt-BR" sz="1200" dirty="0">
              <a:ea typeface="Calibri" panose="020F0502020204030204" pitchFamily="34" charset="0"/>
              <a:cs typeface="Calibri" panose="020F0502020204030204" pitchFamily="34" charset="0"/>
            </a:endParaRPr>
          </a:p>
        </p:txBody>
      </p:sp>
      <p:sp>
        <p:nvSpPr>
          <p:cNvPr id="4" name="Google Shape;99;p15">
            <a:extLst>
              <a:ext uri="{FF2B5EF4-FFF2-40B4-BE49-F238E27FC236}">
                <a16:creationId xmlns:a16="http://schemas.microsoft.com/office/drawing/2014/main" id="{D62BE4E7-1A4B-C221-F0DA-BC38D204E423}"/>
              </a:ext>
            </a:extLst>
          </p:cNvPr>
          <p:cNvSpPr/>
          <p:nvPr/>
        </p:nvSpPr>
        <p:spPr>
          <a:xfrm>
            <a:off x="378971" y="2687782"/>
            <a:ext cx="4246369"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21. </a:t>
            </a:r>
            <a:r>
              <a:rPr lang="pt-BR" altLang="pt-BR" b="1" dirty="0">
                <a:solidFill>
                  <a:srgbClr val="00538E"/>
                </a:solidFill>
                <a:ea typeface="Calibri" panose="020F0502020204030204" pitchFamily="34" charset="0"/>
                <a:cs typeface="Calibri" panose="020F0502020204030204" pitchFamily="34" charset="0"/>
              </a:rPr>
              <a:t>ASSÉDIO SEXUAL, ASSÉDIO MORAL E DISCRIMINAÇÃO </a:t>
            </a:r>
            <a:endParaRPr lang="pt-BR" b="1" dirty="0">
              <a:solidFill>
                <a:srgbClr val="00538E"/>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1350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m 13" descr="Desenho de rosto de pessoa visto de perto&#10;&#10;O conteúdo gerado por IA pode estar incorreto.">
            <a:extLst>
              <a:ext uri="{FF2B5EF4-FFF2-40B4-BE49-F238E27FC236}">
                <a16:creationId xmlns:a16="http://schemas.microsoft.com/office/drawing/2014/main" id="{5F0184CE-5701-AF1B-6CF4-1478A0308C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5" name="Retângulo: Cantos Arredondados 4">
            <a:extLst>
              <a:ext uri="{FF2B5EF4-FFF2-40B4-BE49-F238E27FC236}">
                <a16:creationId xmlns:a16="http://schemas.microsoft.com/office/drawing/2014/main" id="{FF746DBA-DF21-5032-4D5C-772A4C742A6C}"/>
              </a:ext>
            </a:extLst>
          </p:cNvPr>
          <p:cNvSpPr/>
          <p:nvPr/>
        </p:nvSpPr>
        <p:spPr>
          <a:xfrm>
            <a:off x="342900" y="2760553"/>
            <a:ext cx="1292225" cy="232228"/>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Google Shape;199;p28">
            <a:extLst>
              <a:ext uri="{FF2B5EF4-FFF2-40B4-BE49-F238E27FC236}">
                <a16:creationId xmlns:a16="http://schemas.microsoft.com/office/drawing/2014/main" id="{935FCD5F-13E0-6E2C-83C9-5643F1B342C0}"/>
              </a:ext>
            </a:extLst>
          </p:cNvPr>
          <p:cNvSpPr/>
          <p:nvPr/>
        </p:nvSpPr>
        <p:spPr>
          <a:xfrm>
            <a:off x="342900" y="4717860"/>
            <a:ext cx="6089650" cy="760882"/>
          </a:xfrm>
          <a:prstGeom prst="roundRect">
            <a:avLst>
              <a:gd name="adj" fmla="val 22770"/>
            </a:avLst>
          </a:prstGeom>
          <a:solidFill>
            <a:srgbClr val="00538E">
              <a:alpha val="769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 name="Retângulo: Cantos Arredondados 11">
            <a:extLst>
              <a:ext uri="{FF2B5EF4-FFF2-40B4-BE49-F238E27FC236}">
                <a16:creationId xmlns:a16="http://schemas.microsoft.com/office/drawing/2014/main" id="{6A34981F-A5ED-53C4-B4D0-98EB48B54B09}"/>
              </a:ext>
            </a:extLst>
          </p:cNvPr>
          <p:cNvSpPr/>
          <p:nvPr/>
        </p:nvSpPr>
        <p:spPr>
          <a:xfrm>
            <a:off x="342900" y="1017715"/>
            <a:ext cx="1292225" cy="232228"/>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Google Shape;98;p15">
            <a:extLst>
              <a:ext uri="{FF2B5EF4-FFF2-40B4-BE49-F238E27FC236}">
                <a16:creationId xmlns:a16="http://schemas.microsoft.com/office/drawing/2014/main" id="{ED53356B-ACC9-C81B-B1E6-6512E6D601F0}"/>
              </a:ext>
            </a:extLst>
          </p:cNvPr>
          <p:cNvSpPr/>
          <p:nvPr/>
        </p:nvSpPr>
        <p:spPr>
          <a:xfrm>
            <a:off x="378973" y="992188"/>
            <a:ext cx="6176889" cy="1695594"/>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lvl="0"/>
            <a:r>
              <a:rPr lang="pt-BR" sz="1200" b="1" dirty="0">
                <a:solidFill>
                  <a:schemeClr val="bg1"/>
                </a:solidFill>
              </a:rPr>
              <a:t>Assédio sexual</a:t>
            </a:r>
          </a:p>
          <a:p>
            <a:pPr lvl="0"/>
            <a:endParaRPr lang="pt-BR" sz="1200" dirty="0"/>
          </a:p>
          <a:p>
            <a:r>
              <a:rPr lang="pt-BR" sz="1200" dirty="0"/>
              <a:t>Compreende toda conduta de natureza sexual, verbal, gestual ou física, imposta ou indesejada, que constranja, intimide ou ofenda a dignidade da vítima. </a:t>
            </a:r>
          </a:p>
          <a:p>
            <a:endParaRPr lang="pt-BR" sz="1200" dirty="0"/>
          </a:p>
          <a:p>
            <a:r>
              <a:rPr lang="pt-BR" sz="1200" dirty="0"/>
              <a:t>O assédio pode ocorrer de forma presencial, virtual ou por qualquer outro meio. É estritamente vedado ao profissional propor, insinuar ou manter relação de conotação sexual com pacientes, colegas ou subordinados, em qualquer contexto profissional.</a:t>
            </a:r>
          </a:p>
        </p:txBody>
      </p:sp>
      <p:sp>
        <p:nvSpPr>
          <p:cNvPr id="8" name="Google Shape;98;p15">
            <a:extLst>
              <a:ext uri="{FF2B5EF4-FFF2-40B4-BE49-F238E27FC236}">
                <a16:creationId xmlns:a16="http://schemas.microsoft.com/office/drawing/2014/main" id="{B3C2DC19-5C7F-29DE-9287-181D097E12A7}"/>
              </a:ext>
            </a:extLst>
          </p:cNvPr>
          <p:cNvSpPr/>
          <p:nvPr/>
        </p:nvSpPr>
        <p:spPr>
          <a:xfrm>
            <a:off x="378973" y="2734518"/>
            <a:ext cx="6136127" cy="3061724"/>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lvl="0"/>
            <a:r>
              <a:rPr lang="pt-BR" sz="1200" b="1" dirty="0">
                <a:solidFill>
                  <a:schemeClr val="bg1"/>
                </a:solidFill>
              </a:rPr>
              <a:t>Discriminação </a:t>
            </a:r>
            <a:endParaRPr lang="pt-BR" sz="1200" dirty="0">
              <a:solidFill>
                <a:schemeClr val="bg1"/>
              </a:solidFill>
            </a:endParaRPr>
          </a:p>
          <a:p>
            <a:pPr lvl="0"/>
            <a:endParaRPr lang="pt-BR" sz="1200" dirty="0"/>
          </a:p>
          <a:p>
            <a:r>
              <a:rPr lang="pt-BR" sz="1200" dirty="0"/>
              <a:t>A LIVEMED repudia veementemente qualquer forma de discriminação, preconceito ou assédio, comprometendo-se com a dignidade da pessoa humana. É estritamente proibida qualquer conduta discriminatória baseada em gênero, idade, orientação sexual, religião, raça, etnia, deficiência ou característica pessoal, devendo o princípio de não discriminação ser rigorosamente observado por todos os colaboradores em todas as interações, seja no atendimento ao paciente, nas relações de trabalho ou nas relações externas. </a:t>
            </a:r>
          </a:p>
          <a:p>
            <a:endParaRPr lang="pt-BR" sz="1400" dirty="0"/>
          </a:p>
          <a:p>
            <a:endParaRPr lang="pt-BR" sz="1200" dirty="0"/>
          </a:p>
          <a:p>
            <a:r>
              <a:rPr lang="pt-BR" sz="1200" b="1" dirty="0">
                <a:solidFill>
                  <a:schemeClr val="bg1"/>
                </a:solidFill>
              </a:rPr>
              <a:t>Atenção: </a:t>
            </a:r>
            <a:r>
              <a:rPr lang="pt-BR" sz="1200" dirty="0">
                <a:solidFill>
                  <a:schemeClr val="bg1"/>
                </a:solidFill>
              </a:rPr>
              <a:t>O médico deve respeitar o pudor, a privacidade e a integridade física e emocional de todos sob seus cuidados profissionais, em conformidade com o Código de Ética Médica e as normas internas da LIVEMED. (Fundamento: CEM, Cap. V, art. 38)</a:t>
            </a:r>
          </a:p>
        </p:txBody>
      </p:sp>
    </p:spTree>
    <p:extLst>
      <p:ext uri="{BB962C8B-B14F-4D97-AF65-F5344CB8AC3E}">
        <p14:creationId xmlns:p14="http://schemas.microsoft.com/office/powerpoint/2010/main" val="25895223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Uma imagem contendo Forma&#10;&#10;O conteúdo gerado por IA pode estar incorreto.">
            <a:extLst>
              <a:ext uri="{FF2B5EF4-FFF2-40B4-BE49-F238E27FC236}">
                <a16:creationId xmlns:a16="http://schemas.microsoft.com/office/drawing/2014/main" id="{8DB27BAB-B99B-D94F-5EE4-1EE46869F63E}"/>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2" name="Google Shape;98;p15">
            <a:extLst>
              <a:ext uri="{FF2B5EF4-FFF2-40B4-BE49-F238E27FC236}">
                <a16:creationId xmlns:a16="http://schemas.microsoft.com/office/drawing/2014/main" id="{AEAA29B3-6321-E150-BCDC-338BC86A3716}"/>
              </a:ext>
            </a:extLst>
          </p:cNvPr>
          <p:cNvSpPr/>
          <p:nvPr/>
        </p:nvSpPr>
        <p:spPr>
          <a:xfrm>
            <a:off x="378974" y="1318583"/>
            <a:ext cx="6050855" cy="4773506"/>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tabLst>
                <a:tab pos="0" algn="l"/>
              </a:tabLst>
            </a:pPr>
            <a:r>
              <a:rPr lang="pt-BR" sz="1200" dirty="0">
                <a:solidFill>
                  <a:schemeClr val="dk1"/>
                </a:solidFill>
                <a:latin typeface="Aptos"/>
                <a:ea typeface="Calibri"/>
              </a:rPr>
              <a:t>Qualquer pessoa que presencie, sofra ou suspeite de práticas de assédio, discriminação, violência moral ou qualquer violação às normas éticas e políticas internas da LIVEMED deve comunicar o fato, de forma segura, confidencial e anônima, por meio dos seguintes canais oficiais:</a:t>
            </a: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endParaRPr lang="pt-BR" sz="1200" dirty="0">
              <a:solidFill>
                <a:srgbClr val="000000"/>
              </a:solidFill>
              <a:latin typeface="Aptos"/>
            </a:endParaRPr>
          </a:p>
          <a:p>
            <a:pPr>
              <a:tabLst>
                <a:tab pos="0" algn="l"/>
              </a:tabLst>
            </a:pPr>
            <a:r>
              <a:rPr lang="pt-BR" sz="1200" dirty="0">
                <a:solidFill>
                  <a:schemeClr val="dk1"/>
                </a:solidFill>
                <a:latin typeface="Aptos"/>
                <a:ea typeface="Calibri"/>
              </a:rPr>
              <a:t>O fato será encaminhado ao Conselho de Ética e Compliance para tratamento o qual observará os</a:t>
            </a:r>
            <a:r>
              <a:rPr lang="pt-BR" sz="1200" dirty="0">
                <a:solidFill>
                  <a:srgbClr val="000000"/>
                </a:solidFill>
                <a:latin typeface="Aptos"/>
              </a:rPr>
              <a:t> </a:t>
            </a:r>
            <a:r>
              <a:rPr lang="pt-BR" sz="1200" dirty="0">
                <a:solidFill>
                  <a:schemeClr val="dk1"/>
                </a:solidFill>
                <a:latin typeface="Aptos"/>
                <a:ea typeface="Calibri"/>
              </a:rPr>
              <a:t>seguintes princípios: </a:t>
            </a:r>
            <a:endParaRPr lang="pt-BR" sz="1200" dirty="0">
              <a:solidFill>
                <a:srgbClr val="000000"/>
              </a:solidFill>
              <a:latin typeface="Aptos"/>
              <a:ea typeface="Calibri"/>
            </a:endParaRPr>
          </a:p>
          <a:p>
            <a:pPr>
              <a:tabLst>
                <a:tab pos="0" algn="l"/>
              </a:tabLst>
            </a:pP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Confidencialidade e anonimato;</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Proteção contra a retaliação (vedação a punições, represálias ou discriminações pelo uso do canal);</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Imparcialidade, independência e devido processo (apuração técnica, contraditório e ampla defesa);</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Transparência e rastreabilidade (número de protocolo, etapas e prazos);</a:t>
            </a:r>
            <a:endParaRPr lang="pt-BR" sz="1200" dirty="0">
              <a:solidFill>
                <a:srgbClr val="000000"/>
              </a:solidFill>
              <a:latin typeface="Aptos"/>
            </a:endParaRPr>
          </a:p>
          <a:p>
            <a:pPr marL="257164" indent="-171510">
              <a:buClr>
                <a:srgbClr val="000000"/>
              </a:buClr>
              <a:buFont typeface="Calibri"/>
              <a:buChar char="●"/>
              <a:tabLst>
                <a:tab pos="0" algn="l"/>
              </a:tabLst>
            </a:pPr>
            <a:r>
              <a:rPr lang="pt-BR" sz="1200" dirty="0">
                <a:solidFill>
                  <a:schemeClr val="dk1"/>
                </a:solidFill>
                <a:latin typeface="Aptos"/>
                <a:ea typeface="Calibri"/>
              </a:rPr>
              <a:t>Conformidade com a LGPD (finalidade, necessidade, segurança, retenção limitada dos dados).</a:t>
            </a:r>
            <a:endParaRPr lang="pt-BR" sz="1200" dirty="0">
              <a:solidFill>
                <a:srgbClr val="000000"/>
              </a:solidFill>
              <a:latin typeface="Aptos"/>
            </a:endParaRP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949251"/>
            <a:ext cx="6100054"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tabLst>
                <a:tab pos="0" algn="l"/>
              </a:tabLst>
            </a:pPr>
            <a:r>
              <a:rPr lang="pt-BR" sz="1800" b="1" dirty="0">
                <a:solidFill>
                  <a:srgbClr val="00538E"/>
                </a:solidFill>
                <a:latin typeface="Aptos"/>
                <a:ea typeface="Calibri"/>
              </a:rPr>
              <a:t>22. CANAL DE ESCUTA</a:t>
            </a:r>
            <a:endParaRPr lang="pt-BR" sz="1800" dirty="0">
              <a:solidFill>
                <a:srgbClr val="000000"/>
              </a:solidFill>
              <a:latin typeface="Aptos"/>
            </a:endParaRPr>
          </a:p>
        </p:txBody>
      </p:sp>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pic>
        <p:nvPicPr>
          <p:cNvPr id="5" name="Imagem 4">
            <a:extLst>
              <a:ext uri="{FF2B5EF4-FFF2-40B4-BE49-F238E27FC236}">
                <a16:creationId xmlns:a16="http://schemas.microsoft.com/office/drawing/2014/main" id="{6C5B8F8E-E75A-1560-B9FE-66A90CCA18DA}"/>
              </a:ext>
            </a:extLst>
          </p:cNvPr>
          <p:cNvPicPr/>
          <p:nvPr/>
        </p:nvPicPr>
        <p:blipFill>
          <a:blip r:embed="rId3"/>
          <a:stretch/>
        </p:blipFill>
        <p:spPr>
          <a:xfrm>
            <a:off x="469900" y="2355327"/>
            <a:ext cx="2419198" cy="364493"/>
          </a:xfrm>
          <a:prstGeom prst="rect">
            <a:avLst/>
          </a:prstGeom>
          <a:noFill/>
          <a:ln w="0">
            <a:noFill/>
          </a:ln>
        </p:spPr>
      </p:pic>
      <p:pic>
        <p:nvPicPr>
          <p:cNvPr id="6" name="Imagem 5">
            <a:extLst>
              <a:ext uri="{FF2B5EF4-FFF2-40B4-BE49-F238E27FC236}">
                <a16:creationId xmlns:a16="http://schemas.microsoft.com/office/drawing/2014/main" id="{D46D0635-005A-1EFB-F2EC-A68B7D652C7B}"/>
              </a:ext>
            </a:extLst>
          </p:cNvPr>
          <p:cNvPicPr/>
          <p:nvPr/>
        </p:nvPicPr>
        <p:blipFill>
          <a:blip r:embed="rId4"/>
          <a:stretch/>
        </p:blipFill>
        <p:spPr>
          <a:xfrm>
            <a:off x="469900" y="2811811"/>
            <a:ext cx="3024000" cy="370944"/>
          </a:xfrm>
          <a:prstGeom prst="rect">
            <a:avLst/>
          </a:prstGeom>
          <a:noFill/>
          <a:ln w="0">
            <a:noFill/>
          </a:ln>
        </p:spPr>
      </p:pic>
    </p:spTree>
    <p:extLst>
      <p:ext uri="{BB962C8B-B14F-4D97-AF65-F5344CB8AC3E}">
        <p14:creationId xmlns:p14="http://schemas.microsoft.com/office/powerpoint/2010/main" val="11604497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m 14" descr="Uma imagem contendo Forma&#10;&#10;O conteúdo gerado por IA pode estar incorreto.">
            <a:extLst>
              <a:ext uri="{FF2B5EF4-FFF2-40B4-BE49-F238E27FC236}">
                <a16:creationId xmlns:a16="http://schemas.microsoft.com/office/drawing/2014/main" id="{E0FF80F7-4895-413B-3723-38A83755A4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858000" cy="9906002"/>
          </a:xfrm>
          <a:prstGeom prst="rect">
            <a:avLst/>
          </a:prstGeom>
        </p:spPr>
      </p:pic>
      <p:sp>
        <p:nvSpPr>
          <p:cNvPr id="2" name="Google Shape;98;p15">
            <a:extLst>
              <a:ext uri="{FF2B5EF4-FFF2-40B4-BE49-F238E27FC236}">
                <a16:creationId xmlns:a16="http://schemas.microsoft.com/office/drawing/2014/main" id="{AEAA29B3-6321-E150-BCDC-338BC86A3716}"/>
              </a:ext>
            </a:extLst>
          </p:cNvPr>
          <p:cNvSpPr/>
          <p:nvPr/>
        </p:nvSpPr>
        <p:spPr>
          <a:xfrm>
            <a:off x="378975" y="1318583"/>
            <a:ext cx="6009126" cy="1272217"/>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spcBef>
                <a:spcPts val="300"/>
              </a:spcBef>
            </a:pPr>
            <a:r>
              <a:rPr lang="pt-BR" sz="1200" dirty="0">
                <a:ea typeface="Calibri" panose="020F0502020204030204" pitchFamily="34" charset="0"/>
                <a:cs typeface="Calibri" panose="020F0502020204030204" pitchFamily="34" charset="0"/>
              </a:rPr>
              <a:t>A boa prática exige equilíbrio entre prudência e efetividade. O médico deve evitar condutas meramente defensivas; ou que busquem interesses próprios ou de terceiros), as quais não agreguem benefício clínico, bem como a solicitação de exames procedimentos ou qualquer tipo tratamento sem indicação. A tomada de decisão é registrada de forma clara, refletindo o raciocínio clínico, as evidências disponíveis e o contexto assistencial. (Fundamento: CEM, Cap. X, art. 80)</a:t>
            </a: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949251"/>
            <a:ext cx="6100054"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23.MEDICINA DEFENSIVA E QUALIDADE ASSISTENCIAL</a:t>
            </a:r>
          </a:p>
        </p:txBody>
      </p:sp>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3" name="Google Shape;98;p15">
            <a:extLst>
              <a:ext uri="{FF2B5EF4-FFF2-40B4-BE49-F238E27FC236}">
                <a16:creationId xmlns:a16="http://schemas.microsoft.com/office/drawing/2014/main" id="{C20E988D-51BD-AF86-F3B1-5AC72B9BF768}"/>
              </a:ext>
            </a:extLst>
          </p:cNvPr>
          <p:cNvSpPr/>
          <p:nvPr/>
        </p:nvSpPr>
        <p:spPr>
          <a:xfrm>
            <a:off x="378975" y="3329464"/>
            <a:ext cx="6009126" cy="902885"/>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spcBef>
                <a:spcPts val="300"/>
              </a:spcBef>
            </a:pPr>
            <a:r>
              <a:rPr lang="pt-BR" sz="1200" dirty="0">
                <a:ea typeface="Calibri" panose="020F0502020204030204" pitchFamily="34" charset="0"/>
                <a:cs typeface="Calibri" panose="020F0502020204030204" pitchFamily="34" charset="0"/>
              </a:rPr>
              <a:t>Cabe ao médico manter seu esquema vacinal ocupacional atualizado, observar as normas de prevenção e controle de infecção, utilizar EPIs e registrar exposições/acidentes conforme o fluxo local. A proteção do paciente e da equipe é responsabilidade compartilhada e permanente.</a:t>
            </a:r>
          </a:p>
        </p:txBody>
      </p:sp>
      <p:sp>
        <p:nvSpPr>
          <p:cNvPr id="8" name="Google Shape;99;p15">
            <a:extLst>
              <a:ext uri="{FF2B5EF4-FFF2-40B4-BE49-F238E27FC236}">
                <a16:creationId xmlns:a16="http://schemas.microsoft.com/office/drawing/2014/main" id="{09CD1123-FFF8-0048-D703-D7314CD0E416}"/>
              </a:ext>
            </a:extLst>
          </p:cNvPr>
          <p:cNvSpPr/>
          <p:nvPr/>
        </p:nvSpPr>
        <p:spPr>
          <a:xfrm>
            <a:off x="378972" y="2960132"/>
            <a:ext cx="6100054"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24. IMUNIZAÇÃO OCUPACIONAL E BIOSSEGURANÇA:</a:t>
            </a:r>
          </a:p>
        </p:txBody>
      </p:sp>
      <p:sp>
        <p:nvSpPr>
          <p:cNvPr id="10" name="Google Shape;98;p15">
            <a:extLst>
              <a:ext uri="{FF2B5EF4-FFF2-40B4-BE49-F238E27FC236}">
                <a16:creationId xmlns:a16="http://schemas.microsoft.com/office/drawing/2014/main" id="{3DC90ED2-8898-86D4-17A3-FFDAB9C24E7E}"/>
              </a:ext>
            </a:extLst>
          </p:cNvPr>
          <p:cNvSpPr/>
          <p:nvPr/>
        </p:nvSpPr>
        <p:spPr>
          <a:xfrm>
            <a:off x="378975" y="5228710"/>
            <a:ext cx="6009126" cy="1859077"/>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spcBef>
                <a:spcPts val="300"/>
              </a:spcBef>
            </a:pPr>
            <a:r>
              <a:rPr lang="pt-BR" sz="1200" dirty="0">
                <a:ea typeface="Calibri" panose="020F0502020204030204" pitchFamily="34" charset="0"/>
                <a:cs typeface="Calibri" panose="020F0502020204030204" pitchFamily="34" charset="0"/>
              </a:rPr>
              <a:t>A apresentação pessoal deve ser compatível com a área assistencial, observando rigorosamente as normas da instituição em que o profissional desempenha suas atividades. </a:t>
            </a:r>
          </a:p>
          <a:p>
            <a:pPr>
              <a:spcBef>
                <a:spcPts val="300"/>
              </a:spcBef>
            </a:pPr>
            <a:endParaRPr lang="pt-BR" sz="1200" dirty="0">
              <a:ea typeface="Calibri" panose="020F0502020204030204" pitchFamily="34" charset="0"/>
              <a:cs typeface="Calibri" panose="020F0502020204030204" pitchFamily="34" charset="0"/>
            </a:endParaRPr>
          </a:p>
          <a:p>
            <a:pPr>
              <a:spcBef>
                <a:spcPts val="300"/>
              </a:spcBef>
            </a:pPr>
            <a:r>
              <a:rPr lang="pt-BR" sz="1200" dirty="0"/>
              <a:t>O uso do jaleco e das demais vestimentas deve seguir as regras de higiene, paramentação e circulação estabelecidas pelo serviço de saúde. Devem ser evitados adornos ou quaisquer itens que comprometam a biossegurança, mantendo-se a identificação sempre visível durante toda a jornada. (Fundamento: NR-32 – Segurança e Saúde no Trabalho em Serviços de Saúde; Resolução CFM nº 2.217/2018)</a:t>
            </a:r>
          </a:p>
          <a:p>
            <a:pPr>
              <a:spcBef>
                <a:spcPts val="300"/>
              </a:spcBef>
            </a:pPr>
            <a:endParaRPr lang="pt-BR" sz="1200" dirty="0">
              <a:ea typeface="Calibri" panose="020F0502020204030204" pitchFamily="34" charset="0"/>
              <a:cs typeface="Calibri" panose="020F0502020204030204" pitchFamily="34" charset="0"/>
            </a:endParaRPr>
          </a:p>
        </p:txBody>
      </p:sp>
      <p:sp>
        <p:nvSpPr>
          <p:cNvPr id="11" name="Google Shape;99;p15">
            <a:extLst>
              <a:ext uri="{FF2B5EF4-FFF2-40B4-BE49-F238E27FC236}">
                <a16:creationId xmlns:a16="http://schemas.microsoft.com/office/drawing/2014/main" id="{C12EF953-2FDB-B71F-5F15-BF47146447B2}"/>
              </a:ext>
            </a:extLst>
          </p:cNvPr>
          <p:cNvSpPr/>
          <p:nvPr/>
        </p:nvSpPr>
        <p:spPr>
          <a:xfrm>
            <a:off x="378972" y="4582379"/>
            <a:ext cx="4675628"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25. JALECO, VESTIMENTA E APRESENTAÇÃO PROFISSIONAL </a:t>
            </a:r>
          </a:p>
        </p:txBody>
      </p:sp>
    </p:spTree>
    <p:extLst>
      <p:ext uri="{BB962C8B-B14F-4D97-AF65-F5344CB8AC3E}">
        <p14:creationId xmlns:p14="http://schemas.microsoft.com/office/powerpoint/2010/main" val="7017157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m 13" descr="Uma imagem contendo Interface gráfica do usuário&#10;&#10;O conteúdo gerado por IA pode estar incorreto.">
            <a:extLst>
              <a:ext uri="{FF2B5EF4-FFF2-40B4-BE49-F238E27FC236}">
                <a16:creationId xmlns:a16="http://schemas.microsoft.com/office/drawing/2014/main" id="{FCC43729-F5DB-0493-6F2F-00C792F74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858000" cy="9906002"/>
          </a:xfrm>
          <a:prstGeom prst="rect">
            <a:avLst/>
          </a:prstGeom>
        </p:spPr>
      </p:pic>
      <p:sp>
        <p:nvSpPr>
          <p:cNvPr id="5" name="Google Shape;199;p28">
            <a:extLst>
              <a:ext uri="{FF2B5EF4-FFF2-40B4-BE49-F238E27FC236}">
                <a16:creationId xmlns:a16="http://schemas.microsoft.com/office/drawing/2014/main" id="{3DAE3166-681C-60B2-2575-15BECA655751}"/>
              </a:ext>
            </a:extLst>
          </p:cNvPr>
          <p:cNvSpPr/>
          <p:nvPr/>
        </p:nvSpPr>
        <p:spPr>
          <a:xfrm>
            <a:off x="378972" y="3314700"/>
            <a:ext cx="6009126" cy="830580"/>
          </a:xfrm>
          <a:prstGeom prst="roundRect">
            <a:avLst>
              <a:gd name="adj" fmla="val 17214"/>
            </a:avLst>
          </a:prstGeom>
          <a:solidFill>
            <a:srgbClr val="00538E">
              <a:alpha val="769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2" name="Google Shape;98;p15">
            <a:extLst>
              <a:ext uri="{FF2B5EF4-FFF2-40B4-BE49-F238E27FC236}">
                <a16:creationId xmlns:a16="http://schemas.microsoft.com/office/drawing/2014/main" id="{AEAA29B3-6321-E150-BCDC-338BC86A3716}"/>
              </a:ext>
            </a:extLst>
          </p:cNvPr>
          <p:cNvSpPr/>
          <p:nvPr/>
        </p:nvSpPr>
        <p:spPr>
          <a:xfrm>
            <a:off x="378975" y="1595582"/>
            <a:ext cx="6009126" cy="254969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a:spcBef>
                <a:spcPts val="300"/>
              </a:spcBef>
            </a:pPr>
            <a:r>
              <a:rPr lang="pt-BR" sz="1200" dirty="0">
                <a:ea typeface="Calibri" panose="020F0502020204030204" pitchFamily="34" charset="0"/>
                <a:cs typeface="Calibri" panose="020F0502020204030204" pitchFamily="34" charset="0"/>
              </a:rPr>
              <a:t>É vedada de forma estrita e sem exceções a captação de vídeos, fotos, gravações de áudio ou qualquer tipo de registro de imagem ou som do paciente, seu corpo, procedimentos realizados, ou do próprio ambiente de atendimento, com a finalidade de uso externo à relação médico-paciente e ao prontuário, sendo expressamente proibido o compartilhamento, a publicação ou a divulgação desse material em mídias sociais, plataformas digitais, materiais promocionais, palestras ou quaisquer outros meios públicos ou privados.</a:t>
            </a:r>
          </a:p>
          <a:p>
            <a:pPr>
              <a:spcBef>
                <a:spcPts val="300"/>
              </a:spcBef>
            </a:pPr>
            <a:endParaRPr lang="pt-BR" sz="1400" dirty="0">
              <a:ea typeface="Calibri" panose="020F0502020204030204" pitchFamily="34" charset="0"/>
              <a:cs typeface="Calibri" panose="020F0502020204030204" pitchFamily="34" charset="0"/>
            </a:endParaRPr>
          </a:p>
          <a:p>
            <a:pPr>
              <a:spcBef>
                <a:spcPts val="300"/>
              </a:spcBef>
            </a:pPr>
            <a:endParaRPr lang="pt-BR" sz="1200" dirty="0">
              <a:ea typeface="Calibri" panose="020F0502020204030204" pitchFamily="34" charset="0"/>
              <a:cs typeface="Calibri" panose="020F0502020204030204" pitchFamily="34" charset="0"/>
            </a:endParaRPr>
          </a:p>
          <a:p>
            <a:pPr>
              <a:spcBef>
                <a:spcPts val="300"/>
              </a:spcBef>
            </a:pPr>
            <a:r>
              <a:rPr lang="pt-BR" sz="1200" b="1" dirty="0">
                <a:solidFill>
                  <a:schemeClr val="bg1"/>
                </a:solidFill>
                <a:ea typeface="Calibri" panose="020F0502020204030204" pitchFamily="34" charset="0"/>
                <a:cs typeface="Calibri" panose="020F0502020204030204" pitchFamily="34" charset="0"/>
              </a:rPr>
              <a:t>Observação: </a:t>
            </a:r>
            <a:r>
              <a:rPr lang="pt-BR" sz="1200" dirty="0">
                <a:solidFill>
                  <a:schemeClr val="bg1"/>
                </a:solidFill>
                <a:ea typeface="Calibri" panose="020F0502020204030204" pitchFamily="34" charset="0"/>
                <a:cs typeface="Calibri" panose="020F0502020204030204" pitchFamily="34" charset="0"/>
              </a:rPr>
              <a:t>Esta cláusula reforça os princípios de confidencialidade, sigilo profissional e proteção da imagem do paciente, que são pilares da ética médica.</a:t>
            </a:r>
          </a:p>
          <a:p>
            <a:pPr>
              <a:spcBef>
                <a:spcPts val="300"/>
              </a:spcBef>
            </a:pPr>
            <a:r>
              <a:rPr lang="pt-BR" sz="1200" dirty="0">
                <a:solidFill>
                  <a:schemeClr val="bg1"/>
                </a:solidFill>
                <a:ea typeface="Calibri" panose="020F0502020204030204" pitchFamily="34" charset="0"/>
                <a:cs typeface="Calibri" panose="020F0502020204030204" pitchFamily="34" charset="0"/>
              </a:rPr>
              <a:t>(CEM, Artigos 73 a 77)</a:t>
            </a: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949251"/>
            <a:ext cx="6100054"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26. VEDAÇÃO ABSOLUTA DE CAPTAÇÃO E USO DE IMAGEM DE PACIENTES E ÓRGÃOS PÚBLICOS</a:t>
            </a:r>
          </a:p>
        </p:txBody>
      </p:sp>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6" name="Google Shape;98;p15">
            <a:extLst>
              <a:ext uri="{FF2B5EF4-FFF2-40B4-BE49-F238E27FC236}">
                <a16:creationId xmlns:a16="http://schemas.microsoft.com/office/drawing/2014/main" id="{B2C13F03-2821-06A9-2C04-A27646F21447}"/>
              </a:ext>
            </a:extLst>
          </p:cNvPr>
          <p:cNvSpPr/>
          <p:nvPr/>
        </p:nvSpPr>
        <p:spPr>
          <a:xfrm>
            <a:off x="378975" y="5213993"/>
            <a:ext cx="6009126" cy="254969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t>É </a:t>
            </a:r>
            <a:r>
              <a:rPr lang="pt-BR" sz="1200" b="1" dirty="0"/>
              <a:t>vedada a gravação, por qualquer meio</a:t>
            </a:r>
            <a:r>
              <a:rPr lang="pt-BR" sz="1200" dirty="0"/>
              <a:t>, de consultas médicas, inclusive quando solicitada pelo paciente, seu representante legal ou terceiros, ressalvadas as hipóteses legalmente exigidas ou autorizadas pela instituição mediante critérios técnicos e jurídicos expressos e fundamentados.</a:t>
            </a:r>
          </a:p>
          <a:p>
            <a:endParaRPr lang="pt-BR" sz="1200" dirty="0"/>
          </a:p>
          <a:p>
            <a:r>
              <a:rPr lang="pt-BR" sz="1200" dirty="0"/>
              <a:t>O profissional deverá, diante de solicitação de gravação:</a:t>
            </a:r>
          </a:p>
          <a:p>
            <a:endParaRPr lang="pt-BR" sz="1200" dirty="0"/>
          </a:p>
          <a:p>
            <a:r>
              <a:rPr lang="pt-BR" sz="1200" dirty="0"/>
              <a:t>I – </a:t>
            </a:r>
            <a:r>
              <a:rPr lang="pt-BR" sz="1200" b="1" dirty="0"/>
              <a:t>recusar de forma fundamentada e técnica</a:t>
            </a:r>
            <a:r>
              <a:rPr lang="pt-BR" sz="1200" dirty="0"/>
              <a:t>, esclarecendo que o registro adequado do atendimento se dá por meio do prontuário médico;</a:t>
            </a:r>
          </a:p>
          <a:p>
            <a:endParaRPr lang="pt-BR" sz="1200" dirty="0"/>
          </a:p>
          <a:p>
            <a:r>
              <a:rPr lang="pt-BR" sz="1200" dirty="0"/>
              <a:t>II – reforçar ao paciente os princípios de </a:t>
            </a:r>
            <a:r>
              <a:rPr lang="pt-BR" sz="1200" b="1" dirty="0"/>
              <a:t>privacidade,</a:t>
            </a:r>
          </a:p>
          <a:p>
            <a:r>
              <a:rPr lang="pt-BR" sz="1200" b="1" dirty="0"/>
              <a:t>confidencialidade e segurança da informação</a:t>
            </a:r>
            <a:r>
              <a:rPr lang="pt-BR" sz="1200" dirty="0"/>
              <a:t>;</a:t>
            </a:r>
          </a:p>
        </p:txBody>
      </p:sp>
      <p:sp>
        <p:nvSpPr>
          <p:cNvPr id="12" name="Google Shape;99;p15">
            <a:extLst>
              <a:ext uri="{FF2B5EF4-FFF2-40B4-BE49-F238E27FC236}">
                <a16:creationId xmlns:a16="http://schemas.microsoft.com/office/drawing/2014/main" id="{4306372A-F71F-4E00-6312-79F766F420AA}"/>
              </a:ext>
            </a:extLst>
          </p:cNvPr>
          <p:cNvSpPr/>
          <p:nvPr/>
        </p:nvSpPr>
        <p:spPr>
          <a:xfrm>
            <a:off x="378972" y="4567662"/>
            <a:ext cx="5785608"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27. VEDAÇÃO À GRAVAÇÃO DE CONSULTAS MÉDICAS A PEDIDO DO PACIENTE</a:t>
            </a:r>
          </a:p>
        </p:txBody>
      </p:sp>
    </p:spTree>
    <p:extLst>
      <p:ext uri="{BB962C8B-B14F-4D97-AF65-F5344CB8AC3E}">
        <p14:creationId xmlns:p14="http://schemas.microsoft.com/office/powerpoint/2010/main" val="5861905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descr="Uma imagem contendo Interface gráfica do usuário&#10;&#10;O conteúdo gerado por IA pode estar incorreto.">
            <a:extLst>
              <a:ext uri="{FF2B5EF4-FFF2-40B4-BE49-F238E27FC236}">
                <a16:creationId xmlns:a16="http://schemas.microsoft.com/office/drawing/2014/main" id="{46E9A2E9-2B7D-915E-8D9F-661F6F540F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858000" cy="9906002"/>
          </a:xfrm>
          <a:prstGeom prst="rect">
            <a:avLst/>
          </a:prstGeom>
        </p:spPr>
      </p:pic>
      <p:sp>
        <p:nvSpPr>
          <p:cNvPr id="2" name="Google Shape;98;p15">
            <a:extLst>
              <a:ext uri="{FF2B5EF4-FFF2-40B4-BE49-F238E27FC236}">
                <a16:creationId xmlns:a16="http://schemas.microsoft.com/office/drawing/2014/main" id="{AEAA29B3-6321-E150-BCDC-338BC86A3716}"/>
              </a:ext>
            </a:extLst>
          </p:cNvPr>
          <p:cNvSpPr/>
          <p:nvPr/>
        </p:nvSpPr>
        <p:spPr>
          <a:xfrm>
            <a:off x="378975" y="927780"/>
            <a:ext cx="6009126" cy="3548969"/>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t>A eventual insistência do paciente ou de terceiros não autoriza, em nenhuma hipótese, a flexibilização desta vedação, devendo o médico </a:t>
            </a:r>
            <a:r>
              <a:rPr lang="pt-BR" sz="1200" b="1" dirty="0"/>
              <a:t>interromper o atendimento caso haja risco à confidencialidade ou violação ética</a:t>
            </a:r>
            <a:r>
              <a:rPr lang="pt-BR" sz="1200" dirty="0"/>
              <a:t>.</a:t>
            </a:r>
          </a:p>
          <a:p>
            <a:endParaRPr lang="pt-BR" sz="1200" b="1" dirty="0"/>
          </a:p>
          <a:p>
            <a:r>
              <a:rPr lang="pt-BR" sz="1200" dirty="0"/>
              <a:t>O descumprimento desta disposição poderá ensejar a aplicação de medidas disciplinares, sem prejuízo da responsabilização ética, civil e penal cabível, inclusive quando houver divulgação, compartilhamento ou publicação do conteúdo gravado ao público que configure danos à imagem, à honra, à privacidade ou à reputação institucional do profissional ou paciente.</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A LIVEMED não realiza gravações de rotina. Contudo, caso eventualmente ocorra, qualquer gravação institucional será medida excepcional e deverá observar, obrigatoriamente:</a:t>
            </a:r>
          </a:p>
          <a:p>
            <a:endParaRPr lang="pt-BR" sz="1200" dirty="0">
              <a:ea typeface="Calibri" panose="020F0502020204030204" pitchFamily="34" charset="0"/>
              <a:cs typeface="Calibri" panose="020F0502020204030204" pitchFamily="34" charset="0"/>
            </a:endParaRP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informação clara ao paciente;</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consentimento formal, e;</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guarda segura e restrita da gravação, conforme normas e políticas internas de privacidade e proteção de dados.</a:t>
            </a:r>
          </a:p>
        </p:txBody>
      </p:sp>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3" name="Retângulo: Cantos Arredondados 2">
            <a:extLst>
              <a:ext uri="{FF2B5EF4-FFF2-40B4-BE49-F238E27FC236}">
                <a16:creationId xmlns:a16="http://schemas.microsoft.com/office/drawing/2014/main" id="{53101A19-1F81-ED43-6156-BAB70B5936B1}"/>
              </a:ext>
            </a:extLst>
          </p:cNvPr>
          <p:cNvSpPr/>
          <p:nvPr/>
        </p:nvSpPr>
        <p:spPr>
          <a:xfrm>
            <a:off x="352778" y="5758849"/>
            <a:ext cx="1835591" cy="28575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6" name="Google Shape;98;p15">
            <a:extLst>
              <a:ext uri="{FF2B5EF4-FFF2-40B4-BE49-F238E27FC236}">
                <a16:creationId xmlns:a16="http://schemas.microsoft.com/office/drawing/2014/main" id="{B2C13F03-2821-06A9-2C04-A27646F21447}"/>
              </a:ext>
            </a:extLst>
          </p:cNvPr>
          <p:cNvSpPr/>
          <p:nvPr/>
        </p:nvSpPr>
        <p:spPr>
          <a:xfrm>
            <a:off x="378975" y="5032244"/>
            <a:ext cx="6009126" cy="254969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Os equipamentos fornecidos pela LIVEMED são de uso exclusivamente profissional e devem ser utilizados com zelo, responsabilidade e em conformidade com as normas internas da instituição.</a:t>
            </a:r>
          </a:p>
          <a:p>
            <a:endParaRPr lang="pt-BR" sz="1200" dirty="0">
              <a:ea typeface="Calibri" panose="020F0502020204030204" pitchFamily="34" charset="0"/>
              <a:cs typeface="Calibri" panose="020F0502020204030204" pitchFamily="34" charset="0"/>
            </a:endParaRPr>
          </a:p>
          <a:p>
            <a:r>
              <a:rPr lang="pt-BR" sz="1200" b="1" dirty="0">
                <a:solidFill>
                  <a:schemeClr val="bg1"/>
                </a:solidFill>
                <a:ea typeface="Calibri" panose="020F0502020204030204" pitchFamily="34" charset="0"/>
                <a:cs typeface="Calibri" panose="020F0502020204030204" pitchFamily="34" charset="0"/>
              </a:rPr>
              <a:t>É dever do profissional:</a:t>
            </a:r>
          </a:p>
          <a:p>
            <a:endParaRPr lang="pt-BR" sz="1200" b="1" dirty="0">
              <a:ea typeface="Calibri" panose="020F0502020204030204" pitchFamily="34" charset="0"/>
              <a:cs typeface="Calibri" panose="020F0502020204030204" pitchFamily="34" charset="0"/>
            </a:endParaRP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Manter os equipamentos em bom estado de conservação;</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Proteger o acesso com senhas seguras;</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Comunicar imediatamente perdas, danos ou mau funcionamento;</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Devolver os equipamentos ao término do vínculo ou quando solicitado.</a:t>
            </a:r>
          </a:p>
        </p:txBody>
      </p:sp>
      <p:sp>
        <p:nvSpPr>
          <p:cNvPr id="12" name="Google Shape;99;p15">
            <a:extLst>
              <a:ext uri="{FF2B5EF4-FFF2-40B4-BE49-F238E27FC236}">
                <a16:creationId xmlns:a16="http://schemas.microsoft.com/office/drawing/2014/main" id="{4306372A-F71F-4E00-6312-79F766F420AA}"/>
              </a:ext>
            </a:extLst>
          </p:cNvPr>
          <p:cNvSpPr/>
          <p:nvPr/>
        </p:nvSpPr>
        <p:spPr>
          <a:xfrm>
            <a:off x="378972" y="4662912"/>
            <a:ext cx="6100054"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28. UTILIZAÇÃO DE EQUIPAMENTOS DA LIVEMED</a:t>
            </a:r>
          </a:p>
        </p:txBody>
      </p:sp>
    </p:spTree>
    <p:extLst>
      <p:ext uri="{BB962C8B-B14F-4D97-AF65-F5344CB8AC3E}">
        <p14:creationId xmlns:p14="http://schemas.microsoft.com/office/powerpoint/2010/main" val="24379278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descr="Uma imagem contendo Interface gráfica do usuário&#10;&#10;O conteúdo gerado por IA pode estar incorreto.">
            <a:extLst>
              <a:ext uri="{FF2B5EF4-FFF2-40B4-BE49-F238E27FC236}">
                <a16:creationId xmlns:a16="http://schemas.microsoft.com/office/drawing/2014/main" id="{84B27E5C-A8CA-BE46-ECC3-B3B427E449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858000" cy="9906002"/>
          </a:xfrm>
          <a:prstGeom prst="rect">
            <a:avLst/>
          </a:prstGeom>
        </p:spPr>
      </p:pic>
      <p:sp>
        <p:nvSpPr>
          <p:cNvPr id="3" name="Retângulo: Cantos Arredondados 2">
            <a:extLst>
              <a:ext uri="{FF2B5EF4-FFF2-40B4-BE49-F238E27FC236}">
                <a16:creationId xmlns:a16="http://schemas.microsoft.com/office/drawing/2014/main" id="{53101A19-1F81-ED43-6156-BAB70B5936B1}"/>
              </a:ext>
            </a:extLst>
          </p:cNvPr>
          <p:cNvSpPr/>
          <p:nvPr/>
        </p:nvSpPr>
        <p:spPr>
          <a:xfrm>
            <a:off x="378178" y="4431007"/>
            <a:ext cx="4163342" cy="28575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 name="Google Shape;98;p15">
            <a:extLst>
              <a:ext uri="{FF2B5EF4-FFF2-40B4-BE49-F238E27FC236}">
                <a16:creationId xmlns:a16="http://schemas.microsoft.com/office/drawing/2014/main" id="{AEAA29B3-6321-E150-BCDC-338BC86A3716}"/>
              </a:ext>
            </a:extLst>
          </p:cNvPr>
          <p:cNvSpPr/>
          <p:nvPr/>
        </p:nvSpPr>
        <p:spPr>
          <a:xfrm>
            <a:off x="404375" y="4431008"/>
            <a:ext cx="6009126" cy="2221820"/>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b="1" dirty="0">
                <a:solidFill>
                  <a:schemeClr val="bg1"/>
                </a:solidFill>
                <a:ea typeface="Calibri" panose="020F0502020204030204" pitchFamily="34" charset="0"/>
                <a:cs typeface="Calibri" panose="020F0502020204030204" pitchFamily="34" charset="0"/>
              </a:rPr>
              <a:t>Relação com o Poder Público, presentes e hospitalidade</a:t>
            </a:r>
          </a:p>
          <a:p>
            <a:endParaRPr lang="pt-BR" sz="1200" b="1" dirty="0">
              <a:ea typeface="Calibri" panose="020F0502020204030204" pitchFamily="34" charset="0"/>
              <a:cs typeface="Calibri" panose="020F0502020204030204" pitchFamily="34" charset="0"/>
            </a:endParaRPr>
          </a:p>
          <a:p>
            <a:pPr>
              <a:spcBef>
                <a:spcPts val="300"/>
              </a:spcBef>
            </a:pPr>
            <a:r>
              <a:rPr lang="pt-BR" sz="1200" dirty="0">
                <a:ea typeface="Calibri" panose="020F0502020204030204" pitchFamily="34" charset="0"/>
                <a:cs typeface="Calibri" panose="020F0502020204030204" pitchFamily="34" charset="0"/>
              </a:rPr>
              <a:t>Os profissionais de saúde vinculados às pessoas jurídicas credenciadas., independentemente da forma de contratação ou vínculo, estão integralmente submetidos às disposições da Lei nº 12.846/2013 (Lei Anticorrupção Empresarial), do Decreto nº 11.129/2022 e desta Política Anticorrupção.</a:t>
            </a:r>
          </a:p>
          <a:p>
            <a:pPr>
              <a:spcBef>
                <a:spcPts val="300"/>
              </a:spcBef>
            </a:pPr>
            <a:endParaRPr lang="pt-BR" sz="1200" dirty="0">
              <a:ea typeface="Calibri" panose="020F0502020204030204" pitchFamily="34" charset="0"/>
              <a:cs typeface="Calibri" panose="020F0502020204030204" pitchFamily="34" charset="0"/>
            </a:endParaRPr>
          </a:p>
          <a:p>
            <a:pPr>
              <a:spcBef>
                <a:spcPts val="300"/>
              </a:spcBef>
            </a:pPr>
            <a:r>
              <a:rPr lang="pt-BR" sz="1200" dirty="0">
                <a:ea typeface="Calibri" panose="020F0502020204030204" pitchFamily="34" charset="0"/>
                <a:cs typeface="Calibri" panose="020F0502020204030204" pitchFamily="34" charset="0"/>
              </a:rPr>
              <a:t>Esses profissionais são reconhecidos como agentes de representação institucional, sendo, portanto, responsáveis por suas ações e omissões no exercício de suas funções e nas relações mantidas em nome ou no interesse da LIVEMED.</a:t>
            </a:r>
          </a:p>
        </p:txBody>
      </p:sp>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6" name="Google Shape;98;p15">
            <a:extLst>
              <a:ext uri="{FF2B5EF4-FFF2-40B4-BE49-F238E27FC236}">
                <a16:creationId xmlns:a16="http://schemas.microsoft.com/office/drawing/2014/main" id="{B2C13F03-2821-06A9-2C04-A27646F21447}"/>
              </a:ext>
            </a:extLst>
          </p:cNvPr>
          <p:cNvSpPr/>
          <p:nvPr/>
        </p:nvSpPr>
        <p:spPr>
          <a:xfrm>
            <a:off x="378975" y="5032244"/>
            <a:ext cx="6009126" cy="254969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endParaRPr lang="pt-BR" sz="1200" dirty="0">
              <a:ea typeface="Calibri" panose="020F0502020204030204" pitchFamily="34" charset="0"/>
              <a:cs typeface="Calibri" panose="020F0502020204030204" pitchFamily="34" charset="0"/>
            </a:endParaRPr>
          </a:p>
        </p:txBody>
      </p:sp>
      <p:sp>
        <p:nvSpPr>
          <p:cNvPr id="12" name="Google Shape;99;p15">
            <a:extLst>
              <a:ext uri="{FF2B5EF4-FFF2-40B4-BE49-F238E27FC236}">
                <a16:creationId xmlns:a16="http://schemas.microsoft.com/office/drawing/2014/main" id="{4306372A-F71F-4E00-6312-79F766F420AA}"/>
              </a:ext>
            </a:extLst>
          </p:cNvPr>
          <p:cNvSpPr/>
          <p:nvPr/>
        </p:nvSpPr>
        <p:spPr>
          <a:xfrm>
            <a:off x="378972" y="3471514"/>
            <a:ext cx="5252208" cy="923330"/>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29. MÉDICOS E PROFISSIONAIS DE SAÚDE COMO SUJEITOS DA POLÍTICA ANTICORRUPÇÃO E ANTISSUBORNO</a:t>
            </a:r>
          </a:p>
        </p:txBody>
      </p:sp>
      <p:sp>
        <p:nvSpPr>
          <p:cNvPr id="4" name="Retângulo: Cantos Arredondados 3">
            <a:extLst>
              <a:ext uri="{FF2B5EF4-FFF2-40B4-BE49-F238E27FC236}">
                <a16:creationId xmlns:a16="http://schemas.microsoft.com/office/drawing/2014/main" id="{6B99D46F-9649-73B4-32AB-E5235356ADF9}"/>
              </a:ext>
            </a:extLst>
          </p:cNvPr>
          <p:cNvSpPr/>
          <p:nvPr/>
        </p:nvSpPr>
        <p:spPr>
          <a:xfrm>
            <a:off x="352778" y="927780"/>
            <a:ext cx="1961797" cy="285750"/>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Google Shape;98;p15">
            <a:extLst>
              <a:ext uri="{FF2B5EF4-FFF2-40B4-BE49-F238E27FC236}">
                <a16:creationId xmlns:a16="http://schemas.microsoft.com/office/drawing/2014/main" id="{189649D9-57BC-FA60-AA40-451F1E74CCA8}"/>
              </a:ext>
            </a:extLst>
          </p:cNvPr>
          <p:cNvSpPr/>
          <p:nvPr/>
        </p:nvSpPr>
        <p:spPr>
          <a:xfrm>
            <a:off x="378975" y="927781"/>
            <a:ext cx="6009126" cy="2221820"/>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b="1" dirty="0">
                <a:solidFill>
                  <a:schemeClr val="bg1"/>
                </a:solidFill>
                <a:ea typeface="Calibri" panose="020F0502020204030204" pitchFamily="34" charset="0"/>
                <a:cs typeface="Calibri" panose="020F0502020204030204" pitchFamily="34" charset="0"/>
              </a:rPr>
              <a:t>É vedado ao profissional:</a:t>
            </a:r>
          </a:p>
          <a:p>
            <a:endParaRPr lang="pt-BR" sz="1200" b="1" dirty="0">
              <a:ea typeface="Calibri" panose="020F0502020204030204" pitchFamily="34" charset="0"/>
              <a:cs typeface="Calibri" panose="020F0502020204030204" pitchFamily="34" charset="0"/>
            </a:endParaRP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Utilizar os equipamentos para fins pessoais, políticos ou alheios à função médica;</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Compartilhar dispositivos ou credenciais com terceiros;</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Instalar softwares ou aplicativos não autorizados;</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Desativar mecanismos de segurança, localização ou rastreamento;</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Obstruir, apagar ou adulterar dados ou registros institucionais.</a:t>
            </a:r>
          </a:p>
          <a:p>
            <a:pPr>
              <a:spcBef>
                <a:spcPts val="300"/>
              </a:spcBef>
            </a:pPr>
            <a:endParaRPr lang="pt-BR" sz="1200" dirty="0">
              <a:ea typeface="Calibri" panose="020F0502020204030204" pitchFamily="34" charset="0"/>
              <a:cs typeface="Calibri" panose="020F0502020204030204" pitchFamily="34" charset="0"/>
            </a:endParaRPr>
          </a:p>
          <a:p>
            <a:pPr>
              <a:spcBef>
                <a:spcPts val="300"/>
              </a:spcBef>
            </a:pPr>
            <a:r>
              <a:rPr lang="pt-BR" sz="1200" dirty="0">
                <a:ea typeface="Calibri" panose="020F0502020204030204" pitchFamily="34" charset="0"/>
                <a:cs typeface="Calibri" panose="020F0502020204030204" pitchFamily="34" charset="0"/>
              </a:rPr>
              <a:t>Os dispositivos institucionais podem ser monitorados para fins operacionais e de gestão, respeitadas as normas legais e de privacidade aplicáveis.</a:t>
            </a:r>
          </a:p>
        </p:txBody>
      </p:sp>
    </p:spTree>
    <p:extLst>
      <p:ext uri="{BB962C8B-B14F-4D97-AF65-F5344CB8AC3E}">
        <p14:creationId xmlns:p14="http://schemas.microsoft.com/office/powerpoint/2010/main" val="39989870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Cantos Arredondados 3">
            <a:extLst>
              <a:ext uri="{FF2B5EF4-FFF2-40B4-BE49-F238E27FC236}">
                <a16:creationId xmlns:a16="http://schemas.microsoft.com/office/drawing/2014/main" id="{8555986E-8D39-5EC5-A4CA-F64C426ECA2E}"/>
              </a:ext>
            </a:extLst>
          </p:cNvPr>
          <p:cNvSpPr/>
          <p:nvPr/>
        </p:nvSpPr>
        <p:spPr>
          <a:xfrm>
            <a:off x="321824" y="992188"/>
            <a:ext cx="6059926" cy="481012"/>
          </a:xfrm>
          <a:prstGeom prst="roundRect">
            <a:avLst>
              <a:gd name="adj" fmla="val 20957"/>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 name="Google Shape;199;p28">
            <a:extLst>
              <a:ext uri="{FF2B5EF4-FFF2-40B4-BE49-F238E27FC236}">
                <a16:creationId xmlns:a16="http://schemas.microsoft.com/office/drawing/2014/main" id="{BB82EC07-AD9B-7C76-1BC0-B50F650BB273}"/>
              </a:ext>
            </a:extLst>
          </p:cNvPr>
          <p:cNvSpPr/>
          <p:nvPr/>
        </p:nvSpPr>
        <p:spPr>
          <a:xfrm>
            <a:off x="321824" y="6464300"/>
            <a:ext cx="6059926" cy="917575"/>
          </a:xfrm>
          <a:prstGeom prst="roundRect">
            <a:avLst>
              <a:gd name="adj" fmla="val 17214"/>
            </a:avLst>
          </a:prstGeom>
          <a:solidFill>
            <a:srgbClr val="00538E">
              <a:alpha val="7697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9" name="Google Shape;98;p15">
            <a:extLst>
              <a:ext uri="{FF2B5EF4-FFF2-40B4-BE49-F238E27FC236}">
                <a16:creationId xmlns:a16="http://schemas.microsoft.com/office/drawing/2014/main" id="{45DE843D-3B4B-B030-07E0-96C959F3E564}"/>
              </a:ext>
            </a:extLst>
          </p:cNvPr>
          <p:cNvSpPr/>
          <p:nvPr/>
        </p:nvSpPr>
        <p:spPr>
          <a:xfrm>
            <a:off x="378974" y="992188"/>
            <a:ext cx="6059926" cy="6498807"/>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b="1" dirty="0">
                <a:solidFill>
                  <a:schemeClr val="bg1"/>
                </a:solidFill>
              </a:rPr>
              <a:t>São condutas terminantemente proibidas aos representantes vinculados à pessoa jurídica contratada:</a:t>
            </a:r>
          </a:p>
          <a:p>
            <a:endParaRPr lang="pt-BR" sz="1200" b="1" dirty="0">
              <a:solidFill>
                <a:schemeClr val="bg1"/>
              </a:solidFill>
            </a:endParaRPr>
          </a:p>
          <a:p>
            <a:pPr marL="285750" lvl="0" indent="-285750">
              <a:buFont typeface="+mj-lt"/>
              <a:buAutoNum type="romanUcPeriod"/>
            </a:pPr>
            <a:r>
              <a:rPr lang="pt-BR" sz="1200" dirty="0"/>
              <a:t>Prometer, oferecer, solicitar ou receber, direta ou indiretamente, qualquer vantagem indevida, pagamento, comissão, benefício, gratificação, hospitalidade ou favor que possa influenciar decisões relacionadas a atos médicos, contratações, licitações, credenciamentos ou relações com agentes públicos.</a:t>
            </a:r>
          </a:p>
          <a:p>
            <a:pPr marL="285750" lvl="0" indent="-285750">
              <a:buFont typeface="+mj-lt"/>
              <a:buAutoNum type="romanUcPeriod"/>
            </a:pPr>
            <a:endParaRPr lang="pt-BR" sz="1200" dirty="0"/>
          </a:p>
          <a:p>
            <a:pPr marL="285750" lvl="0" indent="-285750">
              <a:buFont typeface="+mj-lt"/>
              <a:buAutoNum type="romanUcPeriod"/>
            </a:pPr>
            <a:r>
              <a:rPr lang="pt-BR" sz="1200" dirty="0"/>
              <a:t>Utilizar a posição profissional para intermediar favorecimentos, obter vantagens econômicas ou influenciar indevidamente decisões administrativas, clínicas ou regulatórias.</a:t>
            </a:r>
          </a:p>
          <a:p>
            <a:pPr marL="285750" lvl="0" indent="-285750">
              <a:buFont typeface="+mj-lt"/>
              <a:buAutoNum type="romanUcPeriod"/>
            </a:pPr>
            <a:endParaRPr lang="pt-BR" sz="1200" dirty="0"/>
          </a:p>
          <a:p>
            <a:pPr marL="285750" lvl="0" indent="-285750">
              <a:buFont typeface="+mj-lt"/>
              <a:buAutoNum type="romanUcPeriod"/>
            </a:pPr>
            <a:r>
              <a:rPr lang="pt-BR" sz="1200" dirty="0"/>
              <a:t>Receber ou conceder patrocínios, brindes ou doações que possam ser interpretados como tentativa de obtenção de vantagem, especialmente em relações com o poder público ou com gestores vinculados ao Sistema Único de Saúde (SUS).</a:t>
            </a:r>
            <a:br>
              <a:rPr lang="pt-BR" sz="1200" dirty="0"/>
            </a:br>
            <a:endParaRPr lang="pt-BR" sz="1200" dirty="0"/>
          </a:p>
          <a:p>
            <a:pPr marL="285750" lvl="0" indent="-285750">
              <a:buFont typeface="+mj-lt"/>
              <a:buAutoNum type="romanUcPeriod"/>
            </a:pPr>
            <a:r>
              <a:rPr lang="pt-BR" sz="1200" dirty="0"/>
              <a:t>Participar de práticas que configurem tráfico de influência, direcionamento de contratos, manipulação de processos licitatórios, ou qualquer tipo de corrupção ativa ou passiva.</a:t>
            </a:r>
          </a:p>
          <a:p>
            <a:pPr lvl="0"/>
            <a:endParaRPr lang="pt-BR" sz="1200" dirty="0"/>
          </a:p>
          <a:p>
            <a:pPr lvl="0"/>
            <a:r>
              <a:rPr lang="pt-BR" sz="1200" dirty="0"/>
              <a:t>Os médicos devem observar, além das normas legais, os princípios éticos previstos no Código de Ética Médica, que vedam expressamente o uso da profissão para fins ilícitos, de favorecimento pessoal ou institucional. </a:t>
            </a:r>
            <a:br>
              <a:rPr lang="pt-BR" sz="1200" dirty="0"/>
            </a:br>
            <a:r>
              <a:rPr lang="pt-BR" sz="1200" dirty="0"/>
              <a:t>(Fundamento: CEM, Cap. VIII, art. 59; Cap. VIII, </a:t>
            </a:r>
            <a:r>
              <a:rPr lang="pt-BR" sz="1200" dirty="0" err="1"/>
              <a:t>arts</a:t>
            </a:r>
            <a:r>
              <a:rPr lang="pt-BR" sz="1200" dirty="0"/>
              <a:t>. 68 e 69)</a:t>
            </a:r>
          </a:p>
          <a:p>
            <a:pPr lvl="0"/>
            <a:endParaRPr lang="pt-BR" sz="1200" dirty="0"/>
          </a:p>
          <a:p>
            <a:pPr lvl="0"/>
            <a:r>
              <a:rPr lang="pt-BR" sz="1200" dirty="0"/>
              <a:t>Toda atuação profissional deve pautar-se pela transparência, honestidade, imparcialidade e integridade, preservando a confiança dos pacientes, a reputação da LIVEMED e a credibilidade da classe médica perante a sociedade.</a:t>
            </a:r>
          </a:p>
          <a:p>
            <a:pPr lvl="0"/>
            <a:endParaRPr lang="pt-BR" sz="1400" dirty="0"/>
          </a:p>
          <a:p>
            <a:pPr lvl="0"/>
            <a:endParaRPr lang="pt-BR" sz="1200" dirty="0"/>
          </a:p>
          <a:p>
            <a:pPr lvl="0"/>
            <a:r>
              <a:rPr lang="pt-BR" sz="1200" b="1" dirty="0">
                <a:solidFill>
                  <a:schemeClr val="bg1"/>
                </a:solidFill>
              </a:rPr>
              <a:t>Obrigação: </a:t>
            </a:r>
            <a:r>
              <a:rPr lang="pt-BR" sz="1200" dirty="0">
                <a:solidFill>
                  <a:schemeClr val="bg1"/>
                </a:solidFill>
              </a:rPr>
              <a:t>É dever do médico e de todo profissional de saúde atuar com probidade e isenção, abstendo-se de qualquer prática que configure corrupção, suborno, favorecimento indevido ou vantagem ilícita, direta ou indireta, em suas relações com agentes públicos ou privados.</a:t>
            </a:r>
          </a:p>
          <a:p>
            <a:pPr lvl="0"/>
            <a:endParaRPr lang="pt-BR" sz="1200" dirty="0"/>
          </a:p>
          <a:p>
            <a:r>
              <a:rPr lang="pt-BR" sz="1200" b="1" dirty="0">
                <a:solidFill>
                  <a:schemeClr val="bg1"/>
                </a:solidFill>
              </a:rPr>
              <a:t> </a:t>
            </a:r>
          </a:p>
        </p:txBody>
      </p:sp>
    </p:spTree>
    <p:extLst>
      <p:ext uri="{BB962C8B-B14F-4D97-AF65-F5344CB8AC3E}">
        <p14:creationId xmlns:p14="http://schemas.microsoft.com/office/powerpoint/2010/main" val="20544261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descr="Uma imagem contendo Interface gráfica do usuário&#10;&#10;O conteúdo gerado por IA pode estar incorreto.">
            <a:extLst>
              <a:ext uri="{FF2B5EF4-FFF2-40B4-BE49-F238E27FC236}">
                <a16:creationId xmlns:a16="http://schemas.microsoft.com/office/drawing/2014/main" id="{7A6621DA-92E4-7BB2-1F16-7CAC11F656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858000" cy="9906002"/>
          </a:xfrm>
          <a:prstGeom prst="rect">
            <a:avLst/>
          </a:prstGeom>
        </p:spPr>
      </p:pic>
      <p:sp>
        <p:nvSpPr>
          <p:cNvPr id="3" name="Retângulo: Cantos Arredondados 2">
            <a:extLst>
              <a:ext uri="{FF2B5EF4-FFF2-40B4-BE49-F238E27FC236}">
                <a16:creationId xmlns:a16="http://schemas.microsoft.com/office/drawing/2014/main" id="{7382419F-D4ED-269C-D559-A92F805832DD}"/>
              </a:ext>
            </a:extLst>
          </p:cNvPr>
          <p:cNvSpPr/>
          <p:nvPr/>
        </p:nvSpPr>
        <p:spPr>
          <a:xfrm>
            <a:off x="342900" y="1595581"/>
            <a:ext cx="1931194" cy="285607"/>
          </a:xfrm>
          <a:prstGeom prst="roundRect">
            <a:avLst>
              <a:gd name="adj" fmla="val 50000"/>
            </a:avLst>
          </a:prstGeom>
          <a:solidFill>
            <a:srgbClr val="0053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 name="Google Shape;98;p15">
            <a:extLst>
              <a:ext uri="{FF2B5EF4-FFF2-40B4-BE49-F238E27FC236}">
                <a16:creationId xmlns:a16="http://schemas.microsoft.com/office/drawing/2014/main" id="{AEAA29B3-6321-E150-BCDC-338BC86A3716}"/>
              </a:ext>
            </a:extLst>
          </p:cNvPr>
          <p:cNvSpPr/>
          <p:nvPr/>
        </p:nvSpPr>
        <p:spPr>
          <a:xfrm>
            <a:off x="378975" y="1595582"/>
            <a:ext cx="6009126" cy="254969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b="1" dirty="0">
                <a:solidFill>
                  <a:schemeClr val="bg1"/>
                </a:solidFill>
                <a:ea typeface="Calibri" panose="020F0502020204030204" pitchFamily="34" charset="0"/>
                <a:cs typeface="Calibri" panose="020F0502020204030204" pitchFamily="34" charset="0"/>
              </a:rPr>
              <a:t>Definição e abrangência</a:t>
            </a:r>
          </a:p>
          <a:p>
            <a:pPr>
              <a:spcBef>
                <a:spcPts val="300"/>
              </a:spcBef>
            </a:pPr>
            <a:endParaRPr lang="pt-BR" sz="1200" b="1" dirty="0">
              <a:ea typeface="Calibri" panose="020F0502020204030204" pitchFamily="34" charset="0"/>
              <a:cs typeface="Calibri" panose="020F0502020204030204" pitchFamily="34" charset="0"/>
            </a:endParaRPr>
          </a:p>
          <a:p>
            <a:pPr>
              <a:spcBef>
                <a:spcPts val="300"/>
              </a:spcBef>
            </a:pPr>
            <a:r>
              <a:rPr lang="pt-BR" sz="1200" dirty="0">
                <a:ea typeface="Calibri" panose="020F0502020204030204" pitchFamily="34" charset="0"/>
                <a:cs typeface="Calibri" panose="020F0502020204030204" pitchFamily="34" charset="0"/>
              </a:rPr>
              <a:t>Constitui violação grave os profissionais de saúde vinculados às pessoas jurídicas credenciadas. que: </a:t>
            </a:r>
          </a:p>
          <a:p>
            <a:pPr>
              <a:spcBef>
                <a:spcPts val="300"/>
              </a:spcBef>
            </a:pPr>
            <a:endParaRPr lang="pt-BR" sz="1200" dirty="0">
              <a:ea typeface="Calibri" panose="020F0502020204030204" pitchFamily="34" charset="0"/>
              <a:cs typeface="Calibri" panose="020F0502020204030204" pitchFamily="34" charset="0"/>
            </a:endParaRP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Registrar plantão/consulta/procedimento/presença sem comparecimento;</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Registrar “ponto” ou presença para outro médico ou solicitar que o façam;</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Lançar atendimentos inexistentes;</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Receber vantagens para priorização de pacientes;</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Manipular agenda para permitir a prioridade ou aparentar comparecimento/lotação fictícia;</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Omitir faltas/atrasos ou trocas de plantão não homologadas;</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Não comparecimento ou abandono de plantão já designado em escada, sem justificativa plausível;</a:t>
            </a:r>
          </a:p>
          <a:p>
            <a:pPr marL="171450" indent="-171450">
              <a:spcBef>
                <a:spcPts val="300"/>
              </a:spcBef>
              <a:buFont typeface="Arial" panose="020B0604020202020204" pitchFamily="34" charset="0"/>
              <a:buChar char="•"/>
            </a:pPr>
            <a:r>
              <a:rPr lang="pt-BR" sz="1200" dirty="0">
                <a:ea typeface="Calibri" panose="020F0502020204030204" pitchFamily="34" charset="0"/>
                <a:cs typeface="Calibri" panose="020F0502020204030204" pitchFamily="34" charset="0"/>
              </a:rPr>
              <a:t>Não comunicar a ausência em plantão já designado em escala, com antecedência mínima de 12 horas.</a:t>
            </a: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949251"/>
            <a:ext cx="6100054"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30. SANÇÕES POR FALSIDADE EM LANÇAMENTOS INDEVIDOS</a:t>
            </a:r>
          </a:p>
        </p:txBody>
      </p:sp>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6" name="Google Shape;98;p15">
            <a:extLst>
              <a:ext uri="{FF2B5EF4-FFF2-40B4-BE49-F238E27FC236}">
                <a16:creationId xmlns:a16="http://schemas.microsoft.com/office/drawing/2014/main" id="{B2C13F03-2821-06A9-2C04-A27646F21447}"/>
              </a:ext>
            </a:extLst>
          </p:cNvPr>
          <p:cNvSpPr/>
          <p:nvPr/>
        </p:nvSpPr>
        <p:spPr>
          <a:xfrm>
            <a:off x="378975" y="5901091"/>
            <a:ext cx="6002775" cy="254969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t>O descumprimento de regras contidas neste Manual por profissionais vinculados à pessoa jurídica contratada poderá ensejar, gradualmente ou não, a aplicação de penalidades contratuais direcionadas à pessoa jurídica credenciada, consideradas a gravidade da infração, a relevância do risco assistencial, a existência de dolo ou culpa, a reincidência, o histórico disciplinar, a extensão do dano e eventual obstrução à apuração, sem prejuízo das medidas legais e contratuais cabíveis,</a:t>
            </a:r>
          </a:p>
          <a:p>
            <a:r>
              <a:rPr lang="pt-BR" sz="1200" dirty="0"/>
              <a:t>por ventura provocados pelos profissionais de saúde vinculados</a:t>
            </a:r>
          </a:p>
          <a:p>
            <a:r>
              <a:rPr lang="pt-BR" sz="1200" dirty="0"/>
              <a:t>às pessoas jurídicas credenciadas.</a:t>
            </a:r>
          </a:p>
        </p:txBody>
      </p:sp>
      <p:sp>
        <p:nvSpPr>
          <p:cNvPr id="12" name="Google Shape;99;p15">
            <a:extLst>
              <a:ext uri="{FF2B5EF4-FFF2-40B4-BE49-F238E27FC236}">
                <a16:creationId xmlns:a16="http://schemas.microsoft.com/office/drawing/2014/main" id="{4306372A-F71F-4E00-6312-79F766F420AA}"/>
              </a:ext>
            </a:extLst>
          </p:cNvPr>
          <p:cNvSpPr/>
          <p:nvPr/>
        </p:nvSpPr>
        <p:spPr>
          <a:xfrm>
            <a:off x="378972" y="5254760"/>
            <a:ext cx="5785608"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31. SANÇÕES E PENALIDADES CONTRATUAIS E DIRECIONADOS AOS PROFISSIONAIS VINCULADOS</a:t>
            </a:r>
          </a:p>
        </p:txBody>
      </p:sp>
    </p:spTree>
    <p:extLst>
      <p:ext uri="{BB962C8B-B14F-4D97-AF65-F5344CB8AC3E}">
        <p14:creationId xmlns:p14="http://schemas.microsoft.com/office/powerpoint/2010/main" val="35983362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98;p15">
            <a:extLst>
              <a:ext uri="{FF2B5EF4-FFF2-40B4-BE49-F238E27FC236}">
                <a16:creationId xmlns:a16="http://schemas.microsoft.com/office/drawing/2014/main" id="{AEAA29B3-6321-E150-BCDC-338BC86A3716}"/>
              </a:ext>
            </a:extLst>
          </p:cNvPr>
          <p:cNvSpPr/>
          <p:nvPr/>
        </p:nvSpPr>
        <p:spPr>
          <a:xfrm>
            <a:off x="378975" y="1671782"/>
            <a:ext cx="6009126" cy="254969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t>Além das sanções disciplinares regulares previstas neste Manual, os atos de improbidade e indisciplina/insubordinação praticados pelos profissionais, serão tratados com rigor e implicarão uma série de consequências legais e contratuais.</a:t>
            </a:r>
          </a:p>
          <a:p>
            <a:endParaRPr lang="pt-BR" sz="1200" dirty="0"/>
          </a:p>
          <a:p>
            <a:r>
              <a:rPr lang="pt-BR" sz="1200" dirty="0"/>
              <a:t>Neste caso, o médico estará sujeito à Representação ao Conselho Regional de Medicina (CRM) por violação do Código de Ética Médica (CEM, Cap. X, art. 80), que veda fraude em documentos e exige veracidade dos registros, assim como ao Ministério Público (com base no Código Penal, por crimes como falsidade ideológica, estelionato ou peculato, conforme o caso, e na Lei de Improbidade Administrativa);</a:t>
            </a: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949251"/>
            <a:ext cx="6100054"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cap="all" dirty="0">
                <a:solidFill>
                  <a:srgbClr val="00538E"/>
                </a:solidFill>
              </a:rPr>
              <a:t>32. Sanções por atos de improbidade e indisciplina pelos profissionais vinculados</a:t>
            </a:r>
          </a:p>
        </p:txBody>
      </p:sp>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6" name="Google Shape;98;p15">
            <a:extLst>
              <a:ext uri="{FF2B5EF4-FFF2-40B4-BE49-F238E27FC236}">
                <a16:creationId xmlns:a16="http://schemas.microsoft.com/office/drawing/2014/main" id="{B2C13F03-2821-06A9-2C04-A27646F21447}"/>
              </a:ext>
            </a:extLst>
          </p:cNvPr>
          <p:cNvSpPr/>
          <p:nvPr/>
        </p:nvSpPr>
        <p:spPr>
          <a:xfrm>
            <a:off x="378975" y="4221480"/>
            <a:ext cx="6002775" cy="2549698"/>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Serão promovidos treinamentos on-line e presenciais sobre este Manual e temas correlatos destinados aos profissionais de saúde vinculados às pessoas jurídicas credenciadas, visando incentivar a conduta ética e comportamental de todo o seu sistema de funcionamento. Tais ações formativas observarão, de modo expresso, o alinhamento normativo às exigências da legislação, ao Código de Ética Médica (CEM) e à Lei Geral de Proteção de Dados – LGPD, garantindo a aderência às boas práticas assistenciais e de compliance.</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Os treinamentos serão realizados periodicamente e poderão ser revalidados conforme a relevância do tema. Além disso, treinamentos extraordinários serão promovidos sempre que ocorrerem incidentes críticos, alterações regulatórias ou não conformidades significativas, visando corrigir rapidamente desvios e reduzir riscos.</a:t>
            </a:r>
          </a:p>
          <a:p>
            <a:endParaRPr lang="pt-BR" sz="1200" dirty="0">
              <a:ea typeface="Calibri" panose="020F0502020204030204" pitchFamily="34" charset="0"/>
              <a:cs typeface="Calibri" panose="020F0502020204030204" pitchFamily="34" charset="0"/>
            </a:endParaRPr>
          </a:p>
          <a:p>
            <a:r>
              <a:rPr lang="pt-BR" sz="1200" dirty="0"/>
              <a:t>A participação nos treinamentos não é obrigatória. As presenças serão registradas para o reporte sistemático de indicadores de adesão, aproveitamento e efetividade para identificar os prestadores de serviços que mais são aderentes ao programa. Espera-se que as lideranças assistenciais incentivem a participação das equipes e estimulem a consolidação das competências técnicas profissionais. </a:t>
            </a:r>
          </a:p>
          <a:p>
            <a:endParaRPr lang="pt-BR" sz="1200" dirty="0">
              <a:ea typeface="Calibri" panose="020F0502020204030204" pitchFamily="34" charset="0"/>
              <a:cs typeface="Calibri" panose="020F0502020204030204" pitchFamily="34" charset="0"/>
            </a:endParaRPr>
          </a:p>
        </p:txBody>
      </p:sp>
      <p:sp>
        <p:nvSpPr>
          <p:cNvPr id="12" name="Google Shape;99;p15">
            <a:extLst>
              <a:ext uri="{FF2B5EF4-FFF2-40B4-BE49-F238E27FC236}">
                <a16:creationId xmlns:a16="http://schemas.microsoft.com/office/drawing/2014/main" id="{4306372A-F71F-4E00-6312-79F766F420AA}"/>
              </a:ext>
            </a:extLst>
          </p:cNvPr>
          <p:cNvSpPr/>
          <p:nvPr/>
        </p:nvSpPr>
        <p:spPr>
          <a:xfrm>
            <a:off x="378972" y="3575149"/>
            <a:ext cx="5785608"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33. TREINAMENTOS, AULAS E PROGRAMAS DE </a:t>
            </a:r>
          </a:p>
          <a:p>
            <a:r>
              <a:rPr lang="pt-BR" b="1" dirty="0">
                <a:solidFill>
                  <a:srgbClr val="00538E"/>
                </a:solidFill>
                <a:ea typeface="Calibri" panose="020F0502020204030204" pitchFamily="34" charset="0"/>
                <a:cs typeface="Calibri" panose="020F0502020204030204" pitchFamily="34" charset="0"/>
              </a:rPr>
              <a:t>APERFEIÇOAMENTO PERMANENTES</a:t>
            </a:r>
          </a:p>
        </p:txBody>
      </p:sp>
    </p:spTree>
    <p:extLst>
      <p:ext uri="{BB962C8B-B14F-4D97-AF65-F5344CB8AC3E}">
        <p14:creationId xmlns:p14="http://schemas.microsoft.com/office/powerpoint/2010/main" val="31597896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m 10" descr="Tela de celular com publicação numa rede social&#10;&#10;O conteúdo gerado por IA pode estar incorreto.">
            <a:extLst>
              <a:ext uri="{FF2B5EF4-FFF2-40B4-BE49-F238E27FC236}">
                <a16:creationId xmlns:a16="http://schemas.microsoft.com/office/drawing/2014/main" id="{31EB1193-4A0E-BBAB-7C02-E990C569E2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5" name="Google Shape;199;p28">
            <a:extLst>
              <a:ext uri="{FF2B5EF4-FFF2-40B4-BE49-F238E27FC236}">
                <a16:creationId xmlns:a16="http://schemas.microsoft.com/office/drawing/2014/main" id="{52FD41EE-1D34-27A7-54D7-085EE078DDE1}"/>
              </a:ext>
            </a:extLst>
          </p:cNvPr>
          <p:cNvSpPr/>
          <p:nvPr/>
        </p:nvSpPr>
        <p:spPr>
          <a:xfrm>
            <a:off x="378973" y="7080483"/>
            <a:ext cx="3792978" cy="1501814"/>
          </a:xfrm>
          <a:prstGeom prst="roundRect">
            <a:avLst>
              <a:gd name="adj" fmla="val 10252"/>
            </a:avLst>
          </a:prstGeom>
          <a:solidFill>
            <a:srgbClr val="00538E">
              <a:alpha val="76970"/>
            </a:srgbClr>
          </a:solidFill>
          <a:ln>
            <a:noFill/>
          </a:ln>
        </p:spPr>
        <p:txBody>
          <a:bodyPr spcFirstLastPara="1" wrap="square" lIns="51427" tIns="51427" rIns="51427" bIns="51427" anchor="ctr" anchorCtr="0">
            <a:noAutofit/>
          </a:bodyPr>
          <a:lstStyle/>
          <a:p>
            <a:pPr algn="ctr"/>
            <a:endParaRPr sz="1013"/>
          </a:p>
        </p:txBody>
      </p:sp>
      <p:sp>
        <p:nvSpPr>
          <p:cNvPr id="2" name="Google Shape;98;p15">
            <a:extLst>
              <a:ext uri="{FF2B5EF4-FFF2-40B4-BE49-F238E27FC236}">
                <a16:creationId xmlns:a16="http://schemas.microsoft.com/office/drawing/2014/main" id="{AEAA29B3-6321-E150-BCDC-338BC86A3716}"/>
              </a:ext>
            </a:extLst>
          </p:cNvPr>
          <p:cNvSpPr/>
          <p:nvPr/>
        </p:nvSpPr>
        <p:spPr>
          <a:xfrm>
            <a:off x="378975" y="1595581"/>
            <a:ext cx="6009126" cy="5249355"/>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marL="285750" indent="-285750">
              <a:buFont typeface="+mj-lt"/>
              <a:buAutoNum type="romanUcPeriod"/>
            </a:pPr>
            <a:r>
              <a:rPr lang="pt-BR" sz="1200" dirty="0">
                <a:ea typeface="Calibri" panose="020F0502020204030204" pitchFamily="34" charset="0"/>
                <a:cs typeface="Calibri" panose="020F0502020204030204" pitchFamily="34" charset="0"/>
              </a:rPr>
              <a:t>Advertência – escrita, nos termos do contrato de credenciamento; </a:t>
            </a:r>
          </a:p>
          <a:p>
            <a:pPr marL="285750" indent="-285750">
              <a:buFont typeface="+mj-lt"/>
              <a:buAutoNum type="romanUcPeriod"/>
            </a:pPr>
            <a:endParaRPr lang="pt-BR" sz="1200" dirty="0">
              <a:ea typeface="Calibri" panose="020F0502020204030204" pitchFamily="34" charset="0"/>
              <a:cs typeface="Calibri" panose="020F0502020204030204" pitchFamily="34" charset="0"/>
            </a:endParaRPr>
          </a:p>
          <a:p>
            <a:pPr marL="285750" indent="-285750">
              <a:buFont typeface="+mj-lt"/>
              <a:buAutoNum type="romanUcPeriod"/>
            </a:pPr>
            <a:r>
              <a:rPr lang="pt-BR" sz="1200" dirty="0">
                <a:ea typeface="Calibri" panose="020F0502020204030204" pitchFamily="34" charset="0"/>
                <a:cs typeface="Calibri" panose="020F0502020204030204" pitchFamily="34" charset="0"/>
              </a:rPr>
              <a:t>Substituição - exigência de substituição do profissional vinculado que causou o dano por outro, no prazo </a:t>
            </a:r>
            <a:br>
              <a:rPr lang="pt-BR" sz="1200" dirty="0">
                <a:ea typeface="Calibri" panose="020F0502020204030204" pitchFamily="34" charset="0"/>
                <a:cs typeface="Calibri" panose="020F0502020204030204" pitchFamily="34" charset="0"/>
              </a:rPr>
            </a:br>
            <a:r>
              <a:rPr lang="pt-BR" sz="1200" dirty="0">
                <a:ea typeface="Calibri" panose="020F0502020204030204" pitchFamily="34" charset="0"/>
                <a:cs typeface="Calibri" panose="020F0502020204030204" pitchFamily="34" charset="0"/>
              </a:rPr>
              <a:t>de 48 horas; </a:t>
            </a:r>
          </a:p>
          <a:p>
            <a:pPr marL="285750" indent="-285750">
              <a:buFont typeface="+mj-lt"/>
              <a:buAutoNum type="romanUcPeriod"/>
            </a:pPr>
            <a:endParaRPr lang="pt-BR" sz="1200" dirty="0">
              <a:ea typeface="Calibri" panose="020F0502020204030204" pitchFamily="34" charset="0"/>
              <a:cs typeface="Calibri" panose="020F0502020204030204" pitchFamily="34" charset="0"/>
            </a:endParaRPr>
          </a:p>
          <a:p>
            <a:pPr marL="285750" indent="-285750">
              <a:buFont typeface="+mj-lt"/>
              <a:buAutoNum type="romanUcPeriod"/>
            </a:pPr>
            <a:r>
              <a:rPr lang="pt-BR" sz="1200" dirty="0">
                <a:ea typeface="Calibri" panose="020F0502020204030204" pitchFamily="34" charset="0"/>
                <a:cs typeface="Calibri" panose="020F0502020204030204" pitchFamily="34" charset="0"/>
              </a:rPr>
              <a:t>Suspensão – suspensão temporária dos efeitos do contrato da credenciada, sem aplicação de honorários no respectivo período;</a:t>
            </a:r>
          </a:p>
          <a:p>
            <a:pPr marL="285750" indent="-285750">
              <a:buFont typeface="+mj-lt"/>
              <a:buAutoNum type="romanUcPeriod"/>
            </a:pPr>
            <a:endParaRPr lang="pt-BR" sz="1200" dirty="0">
              <a:ea typeface="Calibri" panose="020F0502020204030204" pitchFamily="34" charset="0"/>
              <a:cs typeface="Calibri" panose="020F0502020204030204" pitchFamily="34" charset="0"/>
            </a:endParaRPr>
          </a:p>
          <a:p>
            <a:pPr marL="285750" indent="-285750">
              <a:buFont typeface="+mj-lt"/>
              <a:buAutoNum type="romanUcPeriod"/>
            </a:pPr>
            <a:r>
              <a:rPr lang="pt-BR" sz="1200" dirty="0">
                <a:ea typeface="Calibri" panose="020F0502020204030204" pitchFamily="34" charset="0"/>
                <a:cs typeface="Calibri" panose="020F0502020204030204" pitchFamily="34" charset="0"/>
              </a:rPr>
              <a:t>Desligamento – medida temporária e de natureza precária de afastamento da escala de prestação de serviços, sem descredenciamento definitivo, com a possibilidade de retorno às atividades e realocação conforme a necessidade operacional e a demanda assistencial;</a:t>
            </a:r>
          </a:p>
          <a:p>
            <a:pPr marL="285750" indent="-285750">
              <a:buFont typeface="+mj-lt"/>
              <a:buAutoNum type="romanUcPeriod"/>
            </a:pPr>
            <a:endParaRPr lang="pt-BR" sz="1200" dirty="0">
              <a:ea typeface="Calibri" panose="020F0502020204030204" pitchFamily="34" charset="0"/>
              <a:cs typeface="Calibri" panose="020F0502020204030204" pitchFamily="34" charset="0"/>
            </a:endParaRPr>
          </a:p>
          <a:p>
            <a:pPr marL="285750" indent="-285750">
              <a:buFont typeface="+mj-lt"/>
              <a:buAutoNum type="romanUcPeriod"/>
            </a:pPr>
            <a:r>
              <a:rPr lang="pt-BR" sz="1200" dirty="0"/>
              <a:t>Descredenciamento/Rescisão Contratual – descredenciamento da pessoa jurídica vinculada com rescisão contratual e desligamento do corpo clínico por violação de normas técnicas médicas ou Políticas de Compliance;</a:t>
            </a:r>
            <a:endParaRPr lang="pt-BR" sz="1200" dirty="0">
              <a:ea typeface="Calibri" panose="020F0502020204030204" pitchFamily="34" charset="0"/>
              <a:cs typeface="Calibri" panose="020F0502020204030204" pitchFamily="34" charset="0"/>
            </a:endParaRPr>
          </a:p>
          <a:p>
            <a:pPr marL="285750" indent="-285750">
              <a:buFont typeface="+mj-lt"/>
              <a:buAutoNum type="romanUcPeriod"/>
            </a:pPr>
            <a:endParaRPr lang="pt-BR" sz="1200" dirty="0">
              <a:ea typeface="Calibri" panose="020F0502020204030204" pitchFamily="34" charset="0"/>
              <a:cs typeface="Calibri" panose="020F0502020204030204" pitchFamily="34" charset="0"/>
            </a:endParaRPr>
          </a:p>
          <a:p>
            <a:pPr marL="285750" indent="-285750">
              <a:buFont typeface="+mj-lt"/>
              <a:buAutoNum type="romanUcPeriod"/>
            </a:pPr>
            <a:r>
              <a:rPr lang="pt-BR" sz="1200" dirty="0">
                <a:ea typeface="Calibri" panose="020F0502020204030204" pitchFamily="34" charset="0"/>
                <a:cs typeface="Calibri" panose="020F0502020204030204" pitchFamily="34" charset="0"/>
              </a:rPr>
              <a:t>Reporte aos órgãos externos – comunicação, quando cabível, ao órgão público de saúde contratante, aos Conselhos de Medicina (CRM/CFM), às autoridades sanitárias e ao Ministério Público, conforme o caso;</a:t>
            </a:r>
          </a:p>
          <a:p>
            <a:pPr marL="285750" indent="-285750">
              <a:buFont typeface="+mj-lt"/>
              <a:buAutoNum type="romanUcPeriod"/>
            </a:pPr>
            <a:endParaRPr lang="pt-BR" sz="1200" dirty="0">
              <a:ea typeface="Calibri" panose="020F0502020204030204" pitchFamily="34" charset="0"/>
              <a:cs typeface="Calibri" panose="020F0502020204030204" pitchFamily="34" charset="0"/>
            </a:endParaRPr>
          </a:p>
          <a:p>
            <a:pPr marL="285750" indent="-285750">
              <a:buFont typeface="+mj-lt"/>
              <a:buAutoNum type="romanUcPeriod"/>
            </a:pPr>
            <a:r>
              <a:rPr lang="pt-BR" sz="1200" dirty="0">
                <a:ea typeface="Calibri" panose="020F0502020204030204" pitchFamily="34" charset="0"/>
                <a:cs typeface="Calibri" panose="020F0502020204030204" pitchFamily="34" charset="0"/>
              </a:rPr>
              <a:t>Outras Medidas – consequências econômico-contratuais, incluindo a retenção e cobrança para a devolução de prejuízos e valores indevidamente recebidos; glosas; indenizações por perdas e danos; multas contratuais; restrição de acesso a sistemas e ambientes; bloqueio preventivo em agendas e produção; </a:t>
            </a:r>
          </a:p>
          <a:p>
            <a:pPr marL="285750" indent="-285750">
              <a:buFont typeface="+mj-lt"/>
              <a:buAutoNum type="romanUcPeriod"/>
            </a:pPr>
            <a:endParaRPr lang="pt-BR" sz="1200" dirty="0">
              <a:ea typeface="Calibri" panose="020F0502020204030204" pitchFamily="34" charset="0"/>
              <a:cs typeface="Calibri" panose="020F0502020204030204" pitchFamily="34" charset="0"/>
            </a:endParaRPr>
          </a:p>
          <a:p>
            <a:pPr marL="285750" indent="-285750">
              <a:buFont typeface="+mj-lt"/>
              <a:buAutoNum type="romanUcPeriod"/>
            </a:pPr>
            <a:r>
              <a:rPr lang="pt-BR" sz="1200" dirty="0">
                <a:ea typeface="Calibri" panose="020F0502020204030204" pitchFamily="34" charset="0"/>
                <a:cs typeface="Calibri" panose="020F0502020204030204" pitchFamily="34" charset="0"/>
              </a:rPr>
              <a:t>Ações judiciais concernentes;</a:t>
            </a:r>
          </a:p>
          <a:p>
            <a:endParaRPr lang="pt-BR" sz="1200" dirty="0">
              <a:ea typeface="Calibri" panose="020F0502020204030204" pitchFamily="34" charset="0"/>
              <a:cs typeface="Calibri" panose="020F0502020204030204" pitchFamily="34" charset="0"/>
            </a:endParaRP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949251"/>
            <a:ext cx="6100054"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34. ESCALONAMENTO DE MEDIDAS APLICÁVEIS (EXEMPLIFICATIVO E NÃO EXAUSTIVO)</a:t>
            </a:r>
          </a:p>
        </p:txBody>
      </p:sp>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8" name="Google Shape;98;p15">
            <a:extLst>
              <a:ext uri="{FF2B5EF4-FFF2-40B4-BE49-F238E27FC236}">
                <a16:creationId xmlns:a16="http://schemas.microsoft.com/office/drawing/2014/main" id="{5233C308-55B2-46A8-643F-57D6895C698E}"/>
              </a:ext>
            </a:extLst>
          </p:cNvPr>
          <p:cNvSpPr/>
          <p:nvPr/>
        </p:nvSpPr>
        <p:spPr>
          <a:xfrm>
            <a:off x="432448" y="7132941"/>
            <a:ext cx="3610915" cy="1368320"/>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b="1" dirty="0">
                <a:solidFill>
                  <a:schemeClr val="bg1"/>
                </a:solidFill>
                <a:ea typeface="Calibri" panose="020F0502020204030204" pitchFamily="34" charset="0"/>
                <a:cs typeface="Calibri" panose="020F0502020204030204" pitchFamily="34" charset="0"/>
              </a:rPr>
              <a:t>Observação Importante: </a:t>
            </a:r>
            <a:r>
              <a:rPr lang="pt-BR" sz="1200" dirty="0">
                <a:solidFill>
                  <a:schemeClr val="bg1"/>
                </a:solidFill>
                <a:ea typeface="Calibri" panose="020F0502020204030204" pitchFamily="34" charset="0"/>
                <a:cs typeface="Calibri" panose="020F0502020204030204" pitchFamily="34" charset="0"/>
              </a:rPr>
              <a:t>As sanções acima podem ser aplicadas de forma gradual, cumulativa ou direta, inclusive com salto de gradação, a depender da gravidade da infração, do risco à segurança do paciente, da lesão ao patrimônio, da violação à integridade dos registros e demais circunstâncias do caso concreto.</a:t>
            </a:r>
          </a:p>
        </p:txBody>
      </p:sp>
    </p:spTree>
    <p:extLst>
      <p:ext uri="{BB962C8B-B14F-4D97-AF65-F5344CB8AC3E}">
        <p14:creationId xmlns:p14="http://schemas.microsoft.com/office/powerpoint/2010/main" val="30169596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Tela de celular com texto preto sobre fundo branco&#10;&#10;O conteúdo gerado por IA pode estar incorreto.">
            <a:extLst>
              <a:ext uri="{FF2B5EF4-FFF2-40B4-BE49-F238E27FC236}">
                <a16:creationId xmlns:a16="http://schemas.microsoft.com/office/drawing/2014/main" id="{D744B069-4383-1A6C-FA34-67D0E15110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858000" cy="9906002"/>
          </a:xfrm>
          <a:prstGeom prst="rect">
            <a:avLst/>
          </a:prstGeom>
        </p:spPr>
      </p:pic>
      <p:sp>
        <p:nvSpPr>
          <p:cNvPr id="5" name="Google Shape;199;p28">
            <a:extLst>
              <a:ext uri="{FF2B5EF4-FFF2-40B4-BE49-F238E27FC236}">
                <a16:creationId xmlns:a16="http://schemas.microsoft.com/office/drawing/2014/main" id="{52FD41EE-1D34-27A7-54D7-085EE078DDE1}"/>
              </a:ext>
            </a:extLst>
          </p:cNvPr>
          <p:cNvSpPr/>
          <p:nvPr/>
        </p:nvSpPr>
        <p:spPr>
          <a:xfrm>
            <a:off x="378972" y="5212495"/>
            <a:ext cx="6002777" cy="978756"/>
          </a:xfrm>
          <a:prstGeom prst="roundRect">
            <a:avLst>
              <a:gd name="adj" fmla="val 12199"/>
            </a:avLst>
          </a:prstGeom>
          <a:solidFill>
            <a:srgbClr val="00538E">
              <a:alpha val="76970"/>
            </a:srgbClr>
          </a:solidFill>
          <a:ln>
            <a:noFill/>
          </a:ln>
        </p:spPr>
        <p:txBody>
          <a:bodyPr spcFirstLastPara="1" wrap="square" lIns="51427" tIns="51427" rIns="51427" bIns="51427" anchor="ctr" anchorCtr="0">
            <a:noAutofit/>
          </a:bodyPr>
          <a:lstStyle/>
          <a:p>
            <a:pPr algn="ctr"/>
            <a:endParaRPr sz="1013"/>
          </a:p>
        </p:txBody>
      </p:sp>
      <p:sp>
        <p:nvSpPr>
          <p:cNvPr id="2" name="Google Shape;98;p15">
            <a:extLst>
              <a:ext uri="{FF2B5EF4-FFF2-40B4-BE49-F238E27FC236}">
                <a16:creationId xmlns:a16="http://schemas.microsoft.com/office/drawing/2014/main" id="{AEAA29B3-6321-E150-BCDC-338BC86A3716}"/>
              </a:ext>
            </a:extLst>
          </p:cNvPr>
          <p:cNvSpPr/>
          <p:nvPr/>
        </p:nvSpPr>
        <p:spPr>
          <a:xfrm>
            <a:off x="378975" y="1595581"/>
            <a:ext cx="6009126" cy="5249355"/>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Considerando que está sujeita à Lei de Licitações e Contratos Administrativos (Lei nº 14.133/2021) e que mantém atuação contínua junto à Administração Pública, a LIVEMED adota política de integridade e controles compatíveis com a Lei nº 9.613/1998 (prevenção e combate à lavagem de dinheiro e ao financiamento do terrorismo) e com a Lei nº 12.846/2013 (Lei Anticorrupção), contemplando mecanismos de prevenção, detecção e remediação de atos lesivos à Administração Pública, o que importa na identificação das Pessoas Expostas Politicamente (PEP).</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A Pessoa Exposta Politicamente (PEP) é quem exerce ou exerceu função pública relevante, no Brasil ou no exterior, assim consideradas pela Resolução Coaf nº 40, de 22 de novembro de 2021, art. 2º e § 1º e Leis 9.613/98 e Lei 12.846/2013. Para os mesmos fins, são igualmente tratados como PEP os familiares — parentes, na linha direta, até o segundo grau, o cônjuge, o companheiro, a companheira, o enteado </a:t>
            </a:r>
          </a:p>
          <a:p>
            <a:r>
              <a:rPr lang="pt-BR" sz="1200" dirty="0">
                <a:ea typeface="Calibri" panose="020F0502020204030204" pitchFamily="34" charset="0"/>
                <a:cs typeface="Calibri" panose="020F0502020204030204" pitchFamily="34" charset="0"/>
              </a:rPr>
              <a:t>e a enteada. </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enquadramento nessa condição deverá ser informado à LIVEMED e ao órgão/unidade com o qual houver vínculo, com a devida identificação do nível de envolvimento (por função pública, familiar ou pessoa jurídica vinculada a PEP). </a:t>
            </a:r>
          </a:p>
          <a:p>
            <a:endParaRPr lang="pt-BR" sz="1400" dirty="0">
              <a:ea typeface="Calibri" panose="020F0502020204030204" pitchFamily="34" charset="0"/>
              <a:cs typeface="Calibri" panose="020F0502020204030204" pitchFamily="34" charset="0"/>
            </a:endParaRPr>
          </a:p>
          <a:p>
            <a:endParaRPr lang="pt-BR" sz="1200" dirty="0">
              <a:ea typeface="Calibri" panose="020F0502020204030204" pitchFamily="34" charset="0"/>
              <a:cs typeface="Calibri" panose="020F0502020204030204" pitchFamily="34" charset="0"/>
            </a:endParaRPr>
          </a:p>
          <a:p>
            <a:r>
              <a:rPr lang="pt-BR" sz="1200" b="1" dirty="0">
                <a:solidFill>
                  <a:schemeClr val="bg1"/>
                </a:solidFill>
                <a:ea typeface="Calibri" panose="020F0502020204030204" pitchFamily="34" charset="0"/>
                <a:cs typeface="Calibri" panose="020F0502020204030204" pitchFamily="34" charset="0"/>
              </a:rPr>
              <a:t>Aviso: </a:t>
            </a:r>
            <a:r>
              <a:rPr lang="pt-BR" sz="1200" dirty="0">
                <a:solidFill>
                  <a:schemeClr val="bg1"/>
                </a:solidFill>
                <a:ea typeface="Calibri" panose="020F0502020204030204" pitchFamily="34" charset="0"/>
                <a:cs typeface="Calibri" panose="020F0502020204030204" pitchFamily="34" charset="0"/>
              </a:rPr>
              <a:t>A condição de PEP não configura juízo de valor nem acarreta qualquer prejuízo, restrição, nulidade ou invalidação de atos, contratos ou decisões. Tal identificação serve exclusivamente para fins de registro, diligência reforçada e tratamento no âmbito da Política de Compliance da LIVEMED.</a:t>
            </a: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949251"/>
            <a:ext cx="6100054"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35. PESSOA EXPOSTA POLITICAMENTE (PEP). JUSTIFICATIVA, CONCEITO E ABRANGÊNCIA</a:t>
            </a:r>
          </a:p>
        </p:txBody>
      </p:sp>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8" name="Google Shape;98;p15">
            <a:extLst>
              <a:ext uri="{FF2B5EF4-FFF2-40B4-BE49-F238E27FC236}">
                <a16:creationId xmlns:a16="http://schemas.microsoft.com/office/drawing/2014/main" id="{5233C308-55B2-46A8-643F-57D6895C698E}"/>
              </a:ext>
            </a:extLst>
          </p:cNvPr>
          <p:cNvSpPr/>
          <p:nvPr/>
        </p:nvSpPr>
        <p:spPr>
          <a:xfrm>
            <a:off x="432448" y="7132941"/>
            <a:ext cx="3610915" cy="1368320"/>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endParaRPr lang="pt-BR" sz="1200" dirty="0">
              <a:solidFill>
                <a:schemeClr val="bg1"/>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331266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Interface gráfica do usuário&#10;&#10;O conteúdo gerado por IA pode estar incorreto.">
            <a:extLst>
              <a:ext uri="{FF2B5EF4-FFF2-40B4-BE49-F238E27FC236}">
                <a16:creationId xmlns:a16="http://schemas.microsoft.com/office/drawing/2014/main" id="{157E6E4D-0FDD-F06F-0967-D5B53E2072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858000" cy="9906002"/>
          </a:xfrm>
          <a:prstGeom prst="rect">
            <a:avLst/>
          </a:prstGeom>
        </p:spPr>
      </p:pic>
      <p:sp>
        <p:nvSpPr>
          <p:cNvPr id="2" name="Google Shape;98;p15">
            <a:extLst>
              <a:ext uri="{FF2B5EF4-FFF2-40B4-BE49-F238E27FC236}">
                <a16:creationId xmlns:a16="http://schemas.microsoft.com/office/drawing/2014/main" id="{AEAA29B3-6321-E150-BCDC-338BC86A3716}"/>
              </a:ext>
            </a:extLst>
          </p:cNvPr>
          <p:cNvSpPr/>
          <p:nvPr/>
        </p:nvSpPr>
        <p:spPr>
          <a:xfrm>
            <a:off x="378975" y="1318583"/>
            <a:ext cx="6009126" cy="6517317"/>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O Conselho de Ética e Compliance é um departamento interno independente, de caráter permanente, dotado de Estatuto próprio, destinado a assegurar a observância das normas previstas neste Manual, bem como dos princípios de ética, probidade, integridade e conduta profissional que regem as atividades da instituição.</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Compete ao Conselho:</a:t>
            </a:r>
          </a:p>
          <a:p>
            <a:endParaRPr lang="pt-BR" sz="1200" dirty="0">
              <a:ea typeface="Calibri" panose="020F0502020204030204" pitchFamily="34" charset="0"/>
              <a:cs typeface="Calibri" panose="020F0502020204030204" pitchFamily="34" charset="0"/>
            </a:endParaRPr>
          </a:p>
          <a:p>
            <a:pPr marL="285750" indent="-285750">
              <a:buFont typeface="+mj-lt"/>
              <a:buAutoNum type="romanUcPeriod"/>
            </a:pPr>
            <a:r>
              <a:rPr lang="pt-BR" sz="1200" dirty="0">
                <a:ea typeface="Calibri" panose="020F0502020204030204" pitchFamily="34" charset="0"/>
                <a:cs typeface="Calibri" panose="020F0502020204030204" pitchFamily="34" charset="0"/>
              </a:rPr>
              <a:t>fiscalizar o cumprimento das diretrizes estabelecidas no Código de Ética e Conduta;</a:t>
            </a:r>
          </a:p>
          <a:p>
            <a:pPr marL="285750" indent="-285750">
              <a:buFont typeface="+mj-lt"/>
              <a:buAutoNum type="romanUcPeriod"/>
            </a:pPr>
            <a:endParaRPr lang="pt-BR" sz="1200" dirty="0">
              <a:ea typeface="Calibri" panose="020F0502020204030204" pitchFamily="34" charset="0"/>
              <a:cs typeface="Calibri" panose="020F0502020204030204" pitchFamily="34" charset="0"/>
            </a:endParaRPr>
          </a:p>
          <a:p>
            <a:pPr marL="285750" indent="-285750">
              <a:buFont typeface="+mj-lt"/>
              <a:buAutoNum type="romanUcPeriod"/>
            </a:pPr>
            <a:r>
              <a:rPr lang="pt-BR" sz="1200" dirty="0">
                <a:ea typeface="Calibri" panose="020F0502020204030204" pitchFamily="34" charset="0"/>
                <a:cs typeface="Calibri" panose="020F0502020204030204" pitchFamily="34" charset="0"/>
              </a:rPr>
              <a:t>receber, registrar e tratar denúncias relacionadas exclusivamente a violações éticas, comportamentais, de integridade e de probidade, no âmbito deste Código;</a:t>
            </a:r>
          </a:p>
          <a:p>
            <a:pPr marL="285750" indent="-285750">
              <a:buFont typeface="+mj-lt"/>
              <a:buAutoNum type="romanUcPeriod"/>
            </a:pPr>
            <a:endParaRPr lang="pt-BR" sz="1200" dirty="0">
              <a:ea typeface="Calibri" panose="020F0502020204030204" pitchFamily="34" charset="0"/>
              <a:cs typeface="Calibri" panose="020F0502020204030204" pitchFamily="34" charset="0"/>
            </a:endParaRPr>
          </a:p>
          <a:p>
            <a:pPr marL="285750" indent="-285750">
              <a:buFont typeface="+mj-lt"/>
              <a:buAutoNum type="romanUcPeriod"/>
            </a:pPr>
            <a:r>
              <a:rPr lang="pt-BR" sz="1200" dirty="0">
                <a:ea typeface="Calibri" panose="020F0502020204030204" pitchFamily="34" charset="0"/>
                <a:cs typeface="Calibri" panose="020F0502020204030204" pitchFamily="34" charset="0"/>
              </a:rPr>
              <a:t>conduzir investigações internas, quando necessário, assegurando a imparcialidade, o sigilo das informações e a proteção de denunciantes e envolvidos;</a:t>
            </a:r>
          </a:p>
          <a:p>
            <a:pPr marL="285750" indent="-285750">
              <a:buFont typeface="+mj-lt"/>
              <a:buAutoNum type="romanUcPeriod"/>
            </a:pPr>
            <a:endParaRPr lang="pt-BR" sz="1200" dirty="0">
              <a:ea typeface="Calibri" panose="020F0502020204030204" pitchFamily="34" charset="0"/>
              <a:cs typeface="Calibri" panose="020F0502020204030204" pitchFamily="34" charset="0"/>
            </a:endParaRPr>
          </a:p>
          <a:p>
            <a:pPr marL="285750" indent="-285750">
              <a:buFont typeface="+mj-lt"/>
              <a:buAutoNum type="romanUcPeriod"/>
            </a:pPr>
            <a:r>
              <a:rPr lang="pt-BR" sz="1200" dirty="0">
                <a:ea typeface="Calibri" panose="020F0502020204030204" pitchFamily="34" charset="0"/>
                <a:cs typeface="Calibri" panose="020F0502020204030204" pitchFamily="34" charset="0"/>
              </a:rPr>
              <a:t>emitir recomendações e medidas disciplinares, dentro dos limites normativos, sempre resguardando o devido processo interno;</a:t>
            </a:r>
          </a:p>
          <a:p>
            <a:pPr marL="285750" indent="-285750">
              <a:buFont typeface="+mj-lt"/>
              <a:buAutoNum type="romanUcPeriod"/>
            </a:pPr>
            <a:endParaRPr lang="pt-BR" sz="1200" dirty="0">
              <a:ea typeface="Calibri" panose="020F0502020204030204" pitchFamily="34" charset="0"/>
              <a:cs typeface="Calibri" panose="020F0502020204030204" pitchFamily="34" charset="0"/>
            </a:endParaRPr>
          </a:p>
          <a:p>
            <a:pPr marL="285750" indent="-285750">
              <a:buFont typeface="+mj-lt"/>
              <a:buAutoNum type="romanUcPeriod"/>
            </a:pPr>
            <a:r>
              <a:rPr lang="pt-BR" sz="1200" dirty="0">
                <a:ea typeface="Calibri" panose="020F0502020204030204" pitchFamily="34" charset="0"/>
                <a:cs typeface="Calibri" panose="020F0502020204030204" pitchFamily="34" charset="0"/>
              </a:rPr>
              <a:t>apoiar o setor de RH em eventos relacionados à violações éticas, comportamentais, de integridade e de probidade, no âmbito deste Código;</a:t>
            </a:r>
            <a:br>
              <a:rPr lang="pt-BR" sz="1200" dirty="0">
                <a:ea typeface="Calibri" panose="020F0502020204030204" pitchFamily="34" charset="0"/>
                <a:cs typeface="Calibri" panose="020F0502020204030204" pitchFamily="34" charset="0"/>
              </a:rPr>
            </a:br>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As intercorrências de natureza técnica-assistencial, relacionadas estritamente ao exercício profissional da medicina, serão direcionadas e processadas pela Comissão Técnica Médica.</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As matérias de natureza administrativas ou que não se identifique caráter relacionados à conduta, ética ou situações tratadas por este Manual, terão abordagem regular por meio da gestão direta da empresa ou por meio de seus setores competentes, sem prejuízo da atuação do Conselho de Ética e Compliance ou da Comissão Técnica Médica como meio de suporte institucional. </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Conselho de Ética e Compliance atuará com autonomia funcional</a:t>
            </a:r>
          </a:p>
          <a:p>
            <a:r>
              <a:rPr lang="pt-BR" sz="1200" dirty="0">
                <a:ea typeface="Calibri" panose="020F0502020204030204" pitchFamily="34" charset="0"/>
                <a:cs typeface="Calibri" panose="020F0502020204030204" pitchFamily="34" charset="0"/>
              </a:rPr>
              <a:t> assegurando transparência, isenção e rigor técnico em todas</a:t>
            </a:r>
          </a:p>
          <a:p>
            <a:r>
              <a:rPr lang="pt-BR" sz="1200" dirty="0">
                <a:ea typeface="Calibri" panose="020F0502020204030204" pitchFamily="34" charset="0"/>
                <a:cs typeface="Calibri" panose="020F0502020204030204" pitchFamily="34" charset="0"/>
              </a:rPr>
              <a:t>as suas deliberações, observando integralmente seu</a:t>
            </a:r>
          </a:p>
          <a:p>
            <a:r>
              <a:rPr lang="pt-BR" sz="1200" dirty="0">
                <a:ea typeface="Calibri" panose="020F0502020204030204" pitchFamily="34" charset="0"/>
                <a:cs typeface="Calibri" panose="020F0502020204030204" pitchFamily="34" charset="0"/>
              </a:rPr>
              <a:t>estatuto social e as normas internas vigentes. </a:t>
            </a: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949251"/>
            <a:ext cx="6100054"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36. CONSELHO DE ÉTICA E COMPLIANCE</a:t>
            </a:r>
          </a:p>
        </p:txBody>
      </p:sp>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8" name="Google Shape;98;p15">
            <a:extLst>
              <a:ext uri="{FF2B5EF4-FFF2-40B4-BE49-F238E27FC236}">
                <a16:creationId xmlns:a16="http://schemas.microsoft.com/office/drawing/2014/main" id="{5233C308-55B2-46A8-643F-57D6895C698E}"/>
              </a:ext>
            </a:extLst>
          </p:cNvPr>
          <p:cNvSpPr/>
          <p:nvPr/>
        </p:nvSpPr>
        <p:spPr>
          <a:xfrm>
            <a:off x="432448" y="7132941"/>
            <a:ext cx="3610915" cy="1368320"/>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endParaRPr lang="pt-BR" sz="1200" dirty="0">
              <a:solidFill>
                <a:schemeClr val="bg1"/>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791599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Uma imagem contendo Interface gráfica do usuário&#10;&#10;O conteúdo gerado por IA pode estar incorreto.">
            <a:extLst>
              <a:ext uri="{FF2B5EF4-FFF2-40B4-BE49-F238E27FC236}">
                <a16:creationId xmlns:a16="http://schemas.microsoft.com/office/drawing/2014/main" id="{D1C0109B-96A2-BF77-71A2-566561B3BA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858000" cy="9906002"/>
          </a:xfrm>
          <a:prstGeom prst="rect">
            <a:avLst/>
          </a:prstGeom>
        </p:spPr>
      </p:pic>
      <p:sp>
        <p:nvSpPr>
          <p:cNvPr id="2" name="Google Shape;98;p15">
            <a:extLst>
              <a:ext uri="{FF2B5EF4-FFF2-40B4-BE49-F238E27FC236}">
                <a16:creationId xmlns:a16="http://schemas.microsoft.com/office/drawing/2014/main" id="{AEAA29B3-6321-E150-BCDC-338BC86A3716}"/>
              </a:ext>
            </a:extLst>
          </p:cNvPr>
          <p:cNvSpPr/>
          <p:nvPr/>
        </p:nvSpPr>
        <p:spPr>
          <a:xfrm>
            <a:off x="378974" y="1318583"/>
            <a:ext cx="6100051" cy="2043220"/>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A Comissão Técnica Médica é um departamento interno de natureza técnica, com Estatuto próprio e com competência para apreciar e deliberar as matérias de cunho técnico-assistencial, compreendidas aquelas que demandem avaliação especializada inerente ao exercício da medicina e que não se enquadrem na alçada do Conselho de Ética e Compliance.</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A Comissão Técnica Médica será composta exclusivamente por médicos, devidamente inscritos e regulares perante o Conselho Regional de Medicina (CRM) e, sempre que acionada, deverá atuar de forma coordenada e colaborativa com o Conselho de Ética e Compliance, especialmente para fins de suporte técnico, integração procedimental e adequada condução dos processos internos.</a:t>
            </a:r>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949251"/>
            <a:ext cx="6100054"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37. COMISSÃO TÉCNICA MÉDICA</a:t>
            </a:r>
          </a:p>
        </p:txBody>
      </p:sp>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3" name="Google Shape;98;p15">
            <a:extLst>
              <a:ext uri="{FF2B5EF4-FFF2-40B4-BE49-F238E27FC236}">
                <a16:creationId xmlns:a16="http://schemas.microsoft.com/office/drawing/2014/main" id="{C20E988D-51BD-AF86-F3B1-5AC72B9BF768}"/>
              </a:ext>
            </a:extLst>
          </p:cNvPr>
          <p:cNvSpPr/>
          <p:nvPr/>
        </p:nvSpPr>
        <p:spPr>
          <a:xfrm>
            <a:off x="378975" y="4123037"/>
            <a:ext cx="6009126" cy="902885"/>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Em caso de conflito interpretativo ou divergência entre normas internas, prevalecem em ordem hierárquica o Código de Ética Médica; as normas administrativas competentes e a legislação vigente.</a:t>
            </a:r>
          </a:p>
        </p:txBody>
      </p:sp>
      <p:sp>
        <p:nvSpPr>
          <p:cNvPr id="8" name="Google Shape;99;p15">
            <a:extLst>
              <a:ext uri="{FF2B5EF4-FFF2-40B4-BE49-F238E27FC236}">
                <a16:creationId xmlns:a16="http://schemas.microsoft.com/office/drawing/2014/main" id="{09CD1123-FFF8-0048-D703-D7314CD0E416}"/>
              </a:ext>
            </a:extLst>
          </p:cNvPr>
          <p:cNvSpPr/>
          <p:nvPr/>
        </p:nvSpPr>
        <p:spPr>
          <a:xfrm>
            <a:off x="378972" y="3753705"/>
            <a:ext cx="6100054"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38. DISPOSIÇÕES FINAIS</a:t>
            </a:r>
          </a:p>
        </p:txBody>
      </p:sp>
      <p:sp>
        <p:nvSpPr>
          <p:cNvPr id="10" name="Google Shape;98;p15">
            <a:extLst>
              <a:ext uri="{FF2B5EF4-FFF2-40B4-BE49-F238E27FC236}">
                <a16:creationId xmlns:a16="http://schemas.microsoft.com/office/drawing/2014/main" id="{3DC90ED2-8898-86D4-17A3-FFDAB9C24E7E}"/>
              </a:ext>
            </a:extLst>
          </p:cNvPr>
          <p:cNvSpPr/>
          <p:nvPr/>
        </p:nvSpPr>
        <p:spPr>
          <a:xfrm>
            <a:off x="378974" y="5672253"/>
            <a:ext cx="6212326" cy="1859077"/>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r>
              <a:rPr lang="pt-BR" sz="1200" dirty="0">
                <a:ea typeface="Calibri" panose="020F0502020204030204" pitchFamily="34" charset="0"/>
                <a:cs typeface="Calibri" panose="020F0502020204030204" pitchFamily="34" charset="0"/>
              </a:rPr>
              <a:t>A presente versão foi revisada e aprovada pela Diretoria e pelo Conselho de Administração da LIVEMED em 24/03/2026, entrando em vigor na data de sua aprovação.</a:t>
            </a:r>
          </a:p>
          <a:p>
            <a:endParaRPr lang="pt-BR" sz="1200" dirty="0">
              <a:ea typeface="Calibri" panose="020F0502020204030204" pitchFamily="34" charset="0"/>
              <a:cs typeface="Calibri" panose="020F0502020204030204" pitchFamily="34" charset="0"/>
            </a:endParaRPr>
          </a:p>
          <a:p>
            <a:r>
              <a:rPr lang="pt-BR" sz="1200" dirty="0">
                <a:ea typeface="Calibri" panose="020F0502020204030204" pitchFamily="34" charset="0"/>
                <a:cs typeface="Calibri" panose="020F0502020204030204" pitchFamily="34" charset="0"/>
              </a:rPr>
              <a:t>O documento será objeto de revisões anuais, podendo ser atualizado a qualquer tempo em razão de alterações normativas, legais ou regulatórias, ou por necessidade de adequação de procedimentos internos.</a:t>
            </a:r>
          </a:p>
        </p:txBody>
      </p:sp>
      <p:sp>
        <p:nvSpPr>
          <p:cNvPr id="11" name="Google Shape;99;p15">
            <a:extLst>
              <a:ext uri="{FF2B5EF4-FFF2-40B4-BE49-F238E27FC236}">
                <a16:creationId xmlns:a16="http://schemas.microsoft.com/office/drawing/2014/main" id="{C12EF953-2FDB-B71F-5F15-BF47146447B2}"/>
              </a:ext>
            </a:extLst>
          </p:cNvPr>
          <p:cNvSpPr/>
          <p:nvPr/>
        </p:nvSpPr>
        <p:spPr>
          <a:xfrm>
            <a:off x="378972" y="5025922"/>
            <a:ext cx="4497828" cy="646331"/>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39. APROVAÇÃO, VIGÊNCIA, ALTERAÇÕES E ATUALIZAÇÕES</a:t>
            </a:r>
          </a:p>
        </p:txBody>
      </p:sp>
    </p:spTree>
    <p:extLst>
      <p:ext uri="{BB962C8B-B14F-4D97-AF65-F5344CB8AC3E}">
        <p14:creationId xmlns:p14="http://schemas.microsoft.com/office/powerpoint/2010/main" val="41370171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m 14" descr="Desenho de uma pessoa&#10;&#10;O conteúdo gerado por IA pode estar incorreto.">
            <a:extLst>
              <a:ext uri="{FF2B5EF4-FFF2-40B4-BE49-F238E27FC236}">
                <a16:creationId xmlns:a16="http://schemas.microsoft.com/office/drawing/2014/main" id="{F1775410-B451-5E59-F1CD-A6E7A4F772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858000" cy="9906002"/>
          </a:xfrm>
          <a:prstGeom prst="rect">
            <a:avLst/>
          </a:prstGeom>
        </p:spPr>
      </p:pic>
      <p:sp>
        <p:nvSpPr>
          <p:cNvPr id="2" name="Google Shape;98;p15">
            <a:extLst>
              <a:ext uri="{FF2B5EF4-FFF2-40B4-BE49-F238E27FC236}">
                <a16:creationId xmlns:a16="http://schemas.microsoft.com/office/drawing/2014/main" id="{AEAA29B3-6321-E150-BCDC-338BC86A3716}"/>
              </a:ext>
            </a:extLst>
          </p:cNvPr>
          <p:cNvSpPr/>
          <p:nvPr/>
        </p:nvSpPr>
        <p:spPr>
          <a:xfrm>
            <a:off x="378974" y="1318582"/>
            <a:ext cx="6100051" cy="4726617"/>
          </a:xfrm>
          <a:prstGeom prst="rect">
            <a:avLst/>
          </a:prstGeom>
          <a:noFill/>
          <a:ln w="0">
            <a:noFill/>
          </a:ln>
        </p:spPr>
        <p:style>
          <a:lnRef idx="0">
            <a:scrgbClr r="0" g="0" b="0"/>
          </a:lnRef>
          <a:fillRef idx="0">
            <a:scrgbClr r="0" g="0" b="0"/>
          </a:fillRef>
          <a:effectRef idx="0">
            <a:scrgbClr r="0" g="0" b="0"/>
          </a:effectRef>
          <a:fontRef idx="minor"/>
        </p:style>
        <p:txBody>
          <a:bodyPr wrap="square" anchor="t">
            <a:noAutofit/>
          </a:bodyPr>
          <a:lstStyle/>
          <a:p>
            <a:pPr marL="228600" indent="-228600">
              <a:buFont typeface="+mj-lt"/>
              <a:buAutoNum type="arabicPeriod"/>
            </a:pPr>
            <a:r>
              <a:rPr lang="pt-BR" sz="1200" dirty="0">
                <a:ea typeface="Calibri" panose="020F0502020204030204" pitchFamily="34" charset="0"/>
                <a:cs typeface="Calibri" panose="020F0502020204030204" pitchFamily="34" charset="0"/>
                <a:hlinkClick r:id="rId3"/>
              </a:rPr>
              <a:t>Código de Ética Médica – Resolução CFM nº 2.217⁄2018</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4"/>
              </a:rPr>
              <a:t>Resolução CFM nº 1.638⁄2002</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5" action="ppaction://hlinkfile"/>
              </a:rPr>
              <a:t>Resolução CFM 1.643⁄2002</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6" action="ppaction://hlinkfile"/>
              </a:rPr>
              <a:t>Resolução CFM nº 1.658⁄2002</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7" action="ppaction://hlinkfile"/>
              </a:rPr>
              <a:t>Resolução CFM nº 1.956⁄2010</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8"/>
              </a:rPr>
              <a:t>Resolução CFM nº 1.974⁄2011</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9"/>
              </a:rPr>
              <a:t>Parecer Consulta CFM 14⁄2017</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10"/>
              </a:rPr>
              <a:t>Resolução CFM nº 1.995⁄2012</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11"/>
              </a:rPr>
              <a:t>Resolução CFM nº 2.152⁄2016</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12"/>
              </a:rPr>
              <a:t> Resolução CFM nº 2.171⁄2017</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13"/>
              </a:rPr>
              <a:t> Resolução CFM nº 2.232⁄2019</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14"/>
              </a:rPr>
              <a:t> Recomendação CFM nº 03/2014</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15"/>
              </a:rPr>
              <a:t> Resolução nº 466⁄2012 do Conselho Nacional de Saúde</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16"/>
              </a:rPr>
              <a:t>  Recomendação CFM nº 01/2016</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17"/>
              </a:rPr>
              <a:t>  Recomendação CFM nº 08/15</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18"/>
              </a:rPr>
              <a:t>  Lei Federal nº 3.268⁄57</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19"/>
              </a:rPr>
              <a:t>  Lei Federal nº 13.787⁄18</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20"/>
              </a:rPr>
              <a:t>  Lei Federal nº 12.846⁄2013</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21"/>
              </a:rPr>
              <a:t>  Lei Federal nº 13.989⁄20</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22"/>
              </a:rPr>
              <a:t>  Portaria nº 2.616⁄1998 do Ministério da Saúde</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23"/>
              </a:rPr>
              <a:t>  Decreto Federal nº 8.420⁄2015</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24"/>
              </a:rPr>
              <a:t>  Código Penal</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25"/>
              </a:rPr>
              <a:t>  Código Civil</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4"/>
              </a:rPr>
              <a:t>  Resolução CFM nº 1.638⁄2002</a:t>
            </a:r>
            <a:endParaRPr lang="pt-BR" sz="1200" dirty="0">
              <a:ea typeface="Calibri" panose="020F0502020204030204" pitchFamily="34" charset="0"/>
              <a:cs typeface="Calibri" panose="020F0502020204030204" pitchFamily="34" charset="0"/>
            </a:endParaRPr>
          </a:p>
          <a:p>
            <a:pPr marL="228600" indent="-228600">
              <a:buFont typeface="+mj-lt"/>
              <a:buAutoNum type="arabicPeriod"/>
            </a:pPr>
            <a:r>
              <a:rPr lang="pt-BR" sz="1200" dirty="0">
                <a:ea typeface="Calibri" panose="020F0502020204030204" pitchFamily="34" charset="0"/>
                <a:cs typeface="Calibri" panose="020F0502020204030204" pitchFamily="34" charset="0"/>
                <a:hlinkClick r:id="rId22"/>
              </a:rPr>
              <a:t>  Portaria nº 2.616⁄1998 do Ministério da Saúde - 2001</a:t>
            </a:r>
            <a:endParaRPr lang="pt-BR" sz="1200" dirty="0">
              <a:ea typeface="Calibri" panose="020F0502020204030204" pitchFamily="34" charset="0"/>
              <a:cs typeface="Calibri" panose="020F0502020204030204" pitchFamily="34" charset="0"/>
            </a:endParaRPr>
          </a:p>
          <a:p>
            <a:endParaRPr lang="pt-BR" sz="1200" dirty="0"/>
          </a:p>
        </p:txBody>
      </p:sp>
      <p:sp>
        <p:nvSpPr>
          <p:cNvPr id="4" name="Google Shape;99;p15">
            <a:extLst>
              <a:ext uri="{FF2B5EF4-FFF2-40B4-BE49-F238E27FC236}">
                <a16:creationId xmlns:a16="http://schemas.microsoft.com/office/drawing/2014/main" id="{150C5DEC-FC97-268C-4EBC-5C35291C990C}"/>
              </a:ext>
            </a:extLst>
          </p:cNvPr>
          <p:cNvSpPr/>
          <p:nvPr/>
        </p:nvSpPr>
        <p:spPr>
          <a:xfrm>
            <a:off x="378972" y="949251"/>
            <a:ext cx="6100054" cy="369332"/>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r>
              <a:rPr lang="pt-BR" b="1" dirty="0">
                <a:solidFill>
                  <a:srgbClr val="00538E"/>
                </a:solidFill>
                <a:ea typeface="Calibri" panose="020F0502020204030204" pitchFamily="34" charset="0"/>
                <a:cs typeface="Calibri" panose="020F0502020204030204" pitchFamily="34" charset="0"/>
              </a:rPr>
              <a:t>40. LEIS E LEGISLAÇÕES </a:t>
            </a:r>
          </a:p>
        </p:txBody>
      </p:sp>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sp>
        <p:nvSpPr>
          <p:cNvPr id="13" name="CaixaDeTexto 12">
            <a:extLst>
              <a:ext uri="{FF2B5EF4-FFF2-40B4-BE49-F238E27FC236}">
                <a16:creationId xmlns:a16="http://schemas.microsoft.com/office/drawing/2014/main" id="{A7E6752D-1A22-F515-48E8-7F23D48FF134}"/>
              </a:ext>
            </a:extLst>
          </p:cNvPr>
          <p:cNvSpPr txBox="1"/>
          <p:nvPr/>
        </p:nvSpPr>
        <p:spPr>
          <a:xfrm>
            <a:off x="389644" y="6525398"/>
            <a:ext cx="5918200" cy="609141"/>
          </a:xfrm>
          <a:prstGeom prst="rect">
            <a:avLst/>
          </a:prstGeom>
          <a:noFill/>
        </p:spPr>
        <p:txBody>
          <a:bodyPr wrap="square">
            <a:spAutoFit/>
          </a:bodyPr>
          <a:lstStyle/>
          <a:p>
            <a:pPr>
              <a:lnSpc>
                <a:spcPct val="115000"/>
              </a:lnSpc>
              <a:spcAft>
                <a:spcPts val="799"/>
              </a:spcAft>
              <a:tabLst>
                <a:tab pos="0" algn="l"/>
              </a:tabLst>
            </a:pPr>
            <a:r>
              <a:rPr lang="pt-BR" sz="1200" u="none" strike="noStrike" dirty="0">
                <a:solidFill>
                  <a:schemeClr val="bg1">
                    <a:lumMod val="50000"/>
                  </a:schemeClr>
                </a:solidFill>
                <a:effectLst/>
                <a:uFillTx/>
                <a:latin typeface="Aptos"/>
                <a:ea typeface="Calibri"/>
              </a:rPr>
              <a:t>Conselho de Ética e Compliance: Francisco Porto Filho, Luana Pizarro, Renan Vivas</a:t>
            </a:r>
          </a:p>
          <a:p>
            <a:pPr>
              <a:lnSpc>
                <a:spcPct val="115000"/>
              </a:lnSpc>
              <a:spcAft>
                <a:spcPts val="799"/>
              </a:spcAft>
              <a:tabLst>
                <a:tab pos="0" algn="l"/>
              </a:tabLst>
            </a:pPr>
            <a:r>
              <a:rPr lang="pt-BR" sz="1200" u="none" strike="noStrike" dirty="0">
                <a:solidFill>
                  <a:schemeClr val="bg1">
                    <a:lumMod val="50000"/>
                  </a:schemeClr>
                </a:solidFill>
                <a:effectLst/>
                <a:uFillTx/>
                <a:latin typeface="Aptos"/>
                <a:ea typeface="Calibri"/>
              </a:rPr>
              <a:t>Nova Lima MG, março de 2026.</a:t>
            </a:r>
            <a:endParaRPr lang="pt-BR" sz="1200" u="none" strike="noStrike" dirty="0">
              <a:solidFill>
                <a:schemeClr val="bg1">
                  <a:lumMod val="50000"/>
                </a:schemeClr>
              </a:solidFill>
              <a:effectLst/>
              <a:uFillTx/>
              <a:latin typeface="Aptos"/>
            </a:endParaRPr>
          </a:p>
        </p:txBody>
      </p:sp>
    </p:spTree>
    <p:extLst>
      <p:ext uri="{BB962C8B-B14F-4D97-AF65-F5344CB8AC3E}">
        <p14:creationId xmlns:p14="http://schemas.microsoft.com/office/powerpoint/2010/main" val="14363755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98;p15">
            <a:extLst>
              <a:ext uri="{FF2B5EF4-FFF2-40B4-BE49-F238E27FC236}">
                <a16:creationId xmlns:a16="http://schemas.microsoft.com/office/drawing/2014/main" id="{27143821-2AFF-E283-DBD2-6B9D5E03147E}"/>
              </a:ext>
            </a:extLst>
          </p:cNvPr>
          <p:cNvSpPr/>
          <p:nvPr/>
        </p:nvSpPr>
        <p:spPr>
          <a:xfrm>
            <a:off x="378974" y="1671782"/>
            <a:ext cx="6009126" cy="7596818"/>
          </a:xfrm>
          <a:prstGeom prst="rect">
            <a:avLst/>
          </a:prstGeom>
          <a:noFill/>
          <a:ln w="0">
            <a:noFill/>
          </a:ln>
        </p:spPr>
        <p:style>
          <a:lnRef idx="0">
            <a:scrgbClr r="0" g="0" b="0"/>
          </a:lnRef>
          <a:fillRef idx="0">
            <a:scrgbClr r="0" g="0" b="0"/>
          </a:fillRef>
          <a:effectRef idx="0">
            <a:scrgbClr r="0" g="0" b="0"/>
          </a:effectRef>
          <a:fontRef idx="minor"/>
        </p:style>
        <p:txBody>
          <a:bodyPr wrap="square" anchor="t">
            <a:normAutofit/>
          </a:bodyPr>
          <a:lstStyle/>
          <a:p>
            <a:pPr>
              <a:lnSpc>
                <a:spcPct val="100000"/>
              </a:lnSpc>
              <a:tabLst>
                <a:tab pos="0" algn="l"/>
              </a:tabLst>
            </a:pPr>
            <a:endParaRPr lang="pt-BR" sz="1200" b="0" u="none" strike="noStrike" dirty="0">
              <a:solidFill>
                <a:srgbClr val="000000"/>
              </a:solidFill>
              <a:effectLst/>
              <a:uFillTx/>
              <a:latin typeface="Aptos"/>
            </a:endParaRPr>
          </a:p>
        </p:txBody>
      </p:sp>
      <p:pic>
        <p:nvPicPr>
          <p:cNvPr id="5" name="Imagem 4" descr="Interface gráfica do usuário&#10;&#10;O conteúdo gerado por IA pode estar incorreto.">
            <a:extLst>
              <a:ext uri="{FF2B5EF4-FFF2-40B4-BE49-F238E27FC236}">
                <a16:creationId xmlns:a16="http://schemas.microsoft.com/office/drawing/2014/main" id="{7686D49E-3494-2525-2FBB-B2D21470BE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858000" cy="9906002"/>
          </a:xfrm>
          <a:prstGeom prst="rect">
            <a:avLst/>
          </a:prstGeom>
        </p:spPr>
      </p:pic>
      <p:pic>
        <p:nvPicPr>
          <p:cNvPr id="2" name="Imagem 1" descr="Texto&#10;&#10;O conteúdo gerado por IA pode estar incorreto.">
            <a:extLst>
              <a:ext uri="{FF2B5EF4-FFF2-40B4-BE49-F238E27FC236}">
                <a16:creationId xmlns:a16="http://schemas.microsoft.com/office/drawing/2014/main" id="{491E2D5F-2D2C-5B96-E67A-743E4829C5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9575" y="0"/>
            <a:ext cx="1242528" cy="2116899"/>
          </a:xfrm>
          <a:prstGeom prst="rect">
            <a:avLst/>
          </a:prstGeom>
        </p:spPr>
      </p:pic>
    </p:spTree>
    <p:extLst>
      <p:ext uri="{BB962C8B-B14F-4D97-AF65-F5344CB8AC3E}">
        <p14:creationId xmlns:p14="http://schemas.microsoft.com/office/powerpoint/2010/main" val="634658171"/>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o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66c6c7d-55fb-4467-961f-e25b93264985">
      <Terms xmlns="http://schemas.microsoft.com/office/infopath/2007/PartnerControls"/>
    </lcf76f155ced4ddcb4097134ff3c332f>
    <TaxCatchAll xmlns="0a3053b1-6d84-4cc9-8d47-6f9b3a5fa69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ABD5A63558E39E43AD0A3ACF0CA764AD" ma:contentTypeVersion="10" ma:contentTypeDescription="Crie um novo documento." ma:contentTypeScope="" ma:versionID="c33ca72b7fbf6b7ca251f504ec64bcf2">
  <xsd:schema xmlns:xsd="http://www.w3.org/2001/XMLSchema" xmlns:xs="http://www.w3.org/2001/XMLSchema" xmlns:p="http://schemas.microsoft.com/office/2006/metadata/properties" xmlns:ns2="966c6c7d-55fb-4467-961f-e25b93264985" xmlns:ns3="0a3053b1-6d84-4cc9-8d47-6f9b3a5fa69a" targetNamespace="http://schemas.microsoft.com/office/2006/metadata/properties" ma:root="true" ma:fieldsID="46698d740feaae0a9b101903996193c7" ns2:_="" ns3:_="">
    <xsd:import namespace="966c6c7d-55fb-4467-961f-e25b93264985"/>
    <xsd:import namespace="0a3053b1-6d84-4cc9-8d47-6f9b3a5fa69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6c6c7d-55fb-4467-961f-e25b932649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Marcações de imagem" ma:readOnly="false" ma:fieldId="{5cf76f15-5ced-4ddc-b409-7134ff3c332f}" ma:taxonomyMulti="true" ma:sspId="e182a17b-8954-4e59-b5a2-610f935c1e6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a3053b1-6d84-4cc9-8d47-6f9b3a5fa69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4a974ce-01c1-4def-8ea3-ed6114017876}" ma:internalName="TaxCatchAll" ma:showField="CatchAllData" ma:web="0a3053b1-6d84-4cc9-8d47-6f9b3a5fa6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C04EA0E-FE78-44A3-8B01-6B0E1BC5A303}">
  <ds:schemaRefs>
    <ds:schemaRef ds:uri="http://schemas.microsoft.com/sharepoint/v3/contenttype/forms"/>
  </ds:schemaRefs>
</ds:datastoreItem>
</file>

<file path=customXml/itemProps2.xml><?xml version="1.0" encoding="utf-8"?>
<ds:datastoreItem xmlns:ds="http://schemas.openxmlformats.org/officeDocument/2006/customXml" ds:itemID="{229E1103-BA0B-42E4-99E6-E4B33CF08C75}">
  <ds:schemaRefs>
    <ds:schemaRef ds:uri="http://schemas.microsoft.com/office/2006/metadata/properties"/>
    <ds:schemaRef ds:uri="http://schemas.microsoft.com/office/infopath/2007/PartnerControls"/>
    <ds:schemaRef ds:uri="966c6c7d-55fb-4467-961f-e25b93264985"/>
    <ds:schemaRef ds:uri="0a3053b1-6d84-4cc9-8d47-6f9b3a5fa69a"/>
  </ds:schemaRefs>
</ds:datastoreItem>
</file>

<file path=customXml/itemProps3.xml><?xml version="1.0" encoding="utf-8"?>
<ds:datastoreItem xmlns:ds="http://schemas.openxmlformats.org/officeDocument/2006/customXml" ds:itemID="{77CDD2E3-70CE-4269-BF65-4C6DED7EDD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6c6c7d-55fb-4467-961f-e25b93264985"/>
    <ds:schemaRef ds:uri="0a3053b1-6d84-4cc9-8d47-6f9b3a5fa6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2967</TotalTime>
  <Words>13541</Words>
  <Application>Microsoft Office PowerPoint</Application>
  <PresentationFormat>Papel A4 (210 x 297 mm)</PresentationFormat>
  <Paragraphs>826</Paragraphs>
  <Slides>48</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48</vt:i4>
      </vt:variant>
    </vt:vector>
  </HeadingPairs>
  <TitlesOfParts>
    <vt:vector size="53" baseType="lpstr">
      <vt:lpstr>Aptos</vt:lpstr>
      <vt:lpstr>Aptos Display</vt:lpstr>
      <vt:lpstr>Arial</vt:lpstr>
      <vt:lpstr>Calibri</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VHN</dc:creator>
  <cp:lastModifiedBy>VHN02</cp:lastModifiedBy>
  <cp:revision>131</cp:revision>
  <dcterms:created xsi:type="dcterms:W3CDTF">2026-03-11T18:31:12Z</dcterms:created>
  <dcterms:modified xsi:type="dcterms:W3CDTF">2026-05-05T14:40:21Z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0x010100ABD5A63558E39E43AD0A3ACF0CA764AD</vt:lpwstr>
  </property>
  <property fmtid="{D5CDD505-2E9C-101B-9397-08002B2CF9AE}" pid="3" name="MediaServiceImageTags">
    <vt:lpwstr/>
  </property>
</Properties>
</file>